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notesSlides/notesSlide37.xml" ContentType="application/vnd.openxmlformats-officedocument.presentationml.notes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9"/>
  </p:notesMasterIdLst>
  <p:handoutMasterIdLst>
    <p:handoutMasterId r:id="rId180"/>
  </p:handoutMasterIdLst>
  <p:sldIdLst>
    <p:sldId id="1525" r:id="rId2"/>
    <p:sldId id="1001" r:id="rId3"/>
    <p:sldId id="1002" r:id="rId4"/>
    <p:sldId id="1003" r:id="rId5"/>
    <p:sldId id="1004" r:id="rId6"/>
    <p:sldId id="1005" r:id="rId7"/>
    <p:sldId id="1006" r:id="rId8"/>
    <p:sldId id="1007" r:id="rId9"/>
    <p:sldId id="1524" r:id="rId10"/>
    <p:sldId id="1009" r:id="rId11"/>
    <p:sldId id="1010" r:id="rId12"/>
    <p:sldId id="1011" r:id="rId13"/>
    <p:sldId id="1012" r:id="rId14"/>
    <p:sldId id="1013" r:id="rId15"/>
    <p:sldId id="1014" r:id="rId16"/>
    <p:sldId id="1015" r:id="rId17"/>
    <p:sldId id="1016" r:id="rId18"/>
    <p:sldId id="1017" r:id="rId19"/>
    <p:sldId id="1018" r:id="rId20"/>
    <p:sldId id="1019" r:id="rId21"/>
    <p:sldId id="1020" r:id="rId22"/>
    <p:sldId id="1021" r:id="rId23"/>
    <p:sldId id="1022" r:id="rId24"/>
    <p:sldId id="1023" r:id="rId25"/>
    <p:sldId id="1024" r:id="rId26"/>
    <p:sldId id="1025" r:id="rId27"/>
    <p:sldId id="1026" r:id="rId28"/>
    <p:sldId id="1027" r:id="rId29"/>
    <p:sldId id="1028" r:id="rId30"/>
    <p:sldId id="1029" r:id="rId31"/>
    <p:sldId id="1030" r:id="rId32"/>
    <p:sldId id="1031" r:id="rId33"/>
    <p:sldId id="1032" r:id="rId34"/>
    <p:sldId id="1033" r:id="rId35"/>
    <p:sldId id="1034" r:id="rId36"/>
    <p:sldId id="1035" r:id="rId37"/>
    <p:sldId id="1036" r:id="rId38"/>
    <p:sldId id="1037" r:id="rId39"/>
    <p:sldId id="1038" r:id="rId40"/>
    <p:sldId id="1039" r:id="rId41"/>
    <p:sldId id="1040" r:id="rId42"/>
    <p:sldId id="1041" r:id="rId43"/>
    <p:sldId id="1042" r:id="rId44"/>
    <p:sldId id="1043" r:id="rId45"/>
    <p:sldId id="1044" r:id="rId46"/>
    <p:sldId id="1045" r:id="rId47"/>
    <p:sldId id="1046" r:id="rId48"/>
    <p:sldId id="1441" r:id="rId49"/>
    <p:sldId id="1442" r:id="rId50"/>
    <p:sldId id="1443" r:id="rId51"/>
    <p:sldId id="1050" r:id="rId52"/>
    <p:sldId id="1444" r:id="rId53"/>
    <p:sldId id="1445" r:id="rId54"/>
    <p:sldId id="1446" r:id="rId55"/>
    <p:sldId id="1054" r:id="rId56"/>
    <p:sldId id="1447" r:id="rId57"/>
    <p:sldId id="1448" r:id="rId58"/>
    <p:sldId id="1057" r:id="rId59"/>
    <p:sldId id="1449" r:id="rId60"/>
    <p:sldId id="1450" r:id="rId61"/>
    <p:sldId id="1060" r:id="rId62"/>
    <p:sldId id="1451" r:id="rId63"/>
    <p:sldId id="1452" r:id="rId64"/>
    <p:sldId id="1453" r:id="rId65"/>
    <p:sldId id="1454" r:id="rId66"/>
    <p:sldId id="1455" r:id="rId67"/>
    <p:sldId id="1456" r:id="rId68"/>
    <p:sldId id="1067" r:id="rId69"/>
    <p:sldId id="1068" r:id="rId70"/>
    <p:sldId id="1457" r:id="rId71"/>
    <p:sldId id="1458" r:id="rId72"/>
    <p:sldId id="1459" r:id="rId73"/>
    <p:sldId id="1460" r:id="rId74"/>
    <p:sldId id="1461" r:id="rId75"/>
    <p:sldId id="1462" r:id="rId76"/>
    <p:sldId id="1075" r:id="rId77"/>
    <p:sldId id="1076" r:id="rId78"/>
    <p:sldId id="1077" r:id="rId79"/>
    <p:sldId id="1078" r:id="rId80"/>
    <p:sldId id="1079" r:id="rId81"/>
    <p:sldId id="1080" r:id="rId82"/>
    <p:sldId id="1081" r:id="rId83"/>
    <p:sldId id="1463" r:id="rId84"/>
    <p:sldId id="1464" r:id="rId85"/>
    <p:sldId id="1465" r:id="rId86"/>
    <p:sldId id="1440" r:id="rId87"/>
    <p:sldId id="1466" r:id="rId88"/>
    <p:sldId id="1467" r:id="rId89"/>
    <p:sldId id="1468" r:id="rId90"/>
    <p:sldId id="1469" r:id="rId91"/>
    <p:sldId id="1470" r:id="rId92"/>
    <p:sldId id="1471" r:id="rId93"/>
    <p:sldId id="1092" r:id="rId94"/>
    <p:sldId id="1472" r:id="rId95"/>
    <p:sldId id="1473" r:id="rId96"/>
    <p:sldId id="1474" r:id="rId97"/>
    <p:sldId id="1475" r:id="rId98"/>
    <p:sldId id="1097" r:id="rId99"/>
    <p:sldId id="1098" r:id="rId100"/>
    <p:sldId id="1476" r:id="rId101"/>
    <p:sldId id="1477" r:id="rId102"/>
    <p:sldId id="1478" r:id="rId103"/>
    <p:sldId id="1479" r:id="rId104"/>
    <p:sldId id="1480" r:id="rId105"/>
    <p:sldId id="1481" r:id="rId106"/>
    <p:sldId id="1105" r:id="rId107"/>
    <p:sldId id="1106" r:id="rId108"/>
    <p:sldId id="1107" r:id="rId109"/>
    <p:sldId id="1108" r:id="rId110"/>
    <p:sldId id="1109" r:id="rId111"/>
    <p:sldId id="1110" r:id="rId112"/>
    <p:sldId id="1111" r:id="rId113"/>
    <p:sldId id="1112" r:id="rId114"/>
    <p:sldId id="1482" r:id="rId115"/>
    <p:sldId id="1483" r:id="rId116"/>
    <p:sldId id="1115" r:id="rId117"/>
    <p:sldId id="1484" r:id="rId118"/>
    <p:sldId id="1485" r:id="rId119"/>
    <p:sldId id="1118" r:id="rId120"/>
    <p:sldId id="1486" r:id="rId121"/>
    <p:sldId id="1487" r:id="rId122"/>
    <p:sldId id="1121" r:id="rId123"/>
    <p:sldId id="1488" r:id="rId124"/>
    <p:sldId id="1489" r:id="rId125"/>
    <p:sldId id="1124" r:id="rId126"/>
    <p:sldId id="1490" r:id="rId127"/>
    <p:sldId id="1491" r:id="rId128"/>
    <p:sldId id="1127" r:id="rId129"/>
    <p:sldId id="1128" r:id="rId130"/>
    <p:sldId id="1129" r:id="rId131"/>
    <p:sldId id="1492" r:id="rId132"/>
    <p:sldId id="1493" r:id="rId133"/>
    <p:sldId id="1494" r:id="rId134"/>
    <p:sldId id="1495" r:id="rId135"/>
    <p:sldId id="1496" r:id="rId136"/>
    <p:sldId id="1497" r:id="rId137"/>
    <p:sldId id="1498" r:id="rId138"/>
    <p:sldId id="1499" r:id="rId139"/>
    <p:sldId id="1500" r:id="rId140"/>
    <p:sldId id="1501" r:id="rId141"/>
    <p:sldId id="1140" r:id="rId142"/>
    <p:sldId id="1141" r:id="rId143"/>
    <p:sldId id="1142" r:id="rId144"/>
    <p:sldId id="1143" r:id="rId145"/>
    <p:sldId id="1144" r:id="rId146"/>
    <p:sldId id="1145" r:id="rId147"/>
    <p:sldId id="1146" r:id="rId148"/>
    <p:sldId id="1147" r:id="rId149"/>
    <p:sldId id="1502" r:id="rId150"/>
    <p:sldId id="1503" r:id="rId151"/>
    <p:sldId id="1150" r:id="rId152"/>
    <p:sldId id="1504" r:id="rId153"/>
    <p:sldId id="1505" r:id="rId154"/>
    <p:sldId id="1506" r:id="rId155"/>
    <p:sldId id="1154" r:id="rId156"/>
    <p:sldId id="1507" r:id="rId157"/>
    <p:sldId id="1508" r:id="rId158"/>
    <p:sldId id="1157" r:id="rId159"/>
    <p:sldId id="1521" r:id="rId160"/>
    <p:sldId id="1520" r:id="rId161"/>
    <p:sldId id="1509" r:id="rId162"/>
    <p:sldId id="1522" r:id="rId163"/>
    <p:sldId id="1523" r:id="rId164"/>
    <p:sldId id="1512" r:id="rId165"/>
    <p:sldId id="1513" r:id="rId166"/>
    <p:sldId id="1514" r:id="rId167"/>
    <p:sldId id="1515" r:id="rId168"/>
    <p:sldId id="1167" r:id="rId169"/>
    <p:sldId id="1168" r:id="rId170"/>
    <p:sldId id="1516" r:id="rId171"/>
    <p:sldId id="1517" r:id="rId172"/>
    <p:sldId id="1518" r:id="rId173"/>
    <p:sldId id="1519" r:id="rId174"/>
    <p:sldId id="1173" r:id="rId175"/>
    <p:sldId id="1174" r:id="rId176"/>
    <p:sldId id="1175" r:id="rId177"/>
    <p:sldId id="1429" r:id="rId178"/>
  </p:sldIdLst>
  <p:sldSz cx="9144000" cy="6858000" type="screen4x3"/>
  <p:notesSz cx="9942513" cy="68103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K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66FF"/>
    <a:srgbClr val="00FF00"/>
    <a:srgbClr val="FF9933"/>
    <a:srgbClr val="0000FF"/>
    <a:srgbClr val="FF99FF"/>
    <a:srgbClr val="0000CC"/>
    <a:srgbClr val="FF6699"/>
    <a:srgbClr val="FF9999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82" autoAdjust="0"/>
    <p:restoredTop sz="94565" autoAdjust="0"/>
  </p:normalViewPr>
  <p:slideViewPr>
    <p:cSldViewPr>
      <p:cViewPr>
        <p:scale>
          <a:sx n="70" d="100"/>
          <a:sy n="70" d="100"/>
        </p:scale>
        <p:origin x="-16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commentAuthors" Target="commentAuthor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80" Type="http://schemas.openxmlformats.org/officeDocument/2006/relationships/handoutMaster" Target="handoutMasters/handout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notesMaster" Target="notesMasters/notes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F7FCE-FA7F-43DB-8D3E-E310BF40BA95}" type="datetimeFigureOut">
              <a:rPr lang="ru-RU" smtClean="0"/>
              <a:pPr/>
              <a:t>23.03.2025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5598C-3C07-4BED-835D-A775E257946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179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8663" y="511175"/>
            <a:ext cx="3405187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252" y="3234928"/>
            <a:ext cx="7954010" cy="306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179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46086F-DC21-45BE-B8B9-BF87333AD6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712CFC-AD28-4E34-8346-845B470B8CAC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58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8292AE-3B2D-48E3-B217-6144795E7D13}" type="slidenum">
              <a:rPr lang="ru-RU"/>
              <a:pPr/>
              <a:t>61</a:t>
            </a:fld>
            <a:endParaRPr lang="ru-RU" dirty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2DF1A3-CD02-494A-AD3A-C0714B8200D2}" type="slidenum">
              <a:rPr lang="ru-RU" smtClean="0"/>
              <a:pPr/>
              <a:t>78</a:t>
            </a:fld>
            <a:endParaRPr lang="ru-RU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2DF1A3-CD02-494A-AD3A-C0714B8200D2}" type="slidenum">
              <a:rPr lang="ru-RU" smtClean="0"/>
              <a:pPr/>
              <a:t>80</a:t>
            </a:fld>
            <a:endParaRPr lang="ru-RU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2DF1A3-CD02-494A-AD3A-C0714B8200D2}" type="slidenum">
              <a:rPr lang="ru-RU" smtClean="0"/>
              <a:pPr/>
              <a:t>81</a:t>
            </a:fld>
            <a:endParaRPr lang="ru-RU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2DF1A3-CD02-494A-AD3A-C0714B8200D2}" type="slidenum">
              <a:rPr lang="ru-RU" smtClean="0"/>
              <a:pPr/>
              <a:t>82</a:t>
            </a:fld>
            <a:endParaRPr lang="ru-RU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2DF1A3-CD02-494A-AD3A-C0714B8200D2}" type="slidenum">
              <a:rPr lang="ru-RU" smtClean="0"/>
              <a:pPr/>
              <a:t>86</a:t>
            </a:fld>
            <a:endParaRPr lang="ru-RU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2DF1A3-CD02-494A-AD3A-C0714B8200D2}" type="slidenum">
              <a:rPr lang="ru-RU" smtClean="0"/>
              <a:pPr/>
              <a:t>90</a:t>
            </a:fld>
            <a:endParaRPr lang="ru-RU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2DF1A3-CD02-494A-AD3A-C0714B8200D2}" type="slidenum">
              <a:rPr lang="ru-RU" smtClean="0"/>
              <a:pPr/>
              <a:t>93</a:t>
            </a:fld>
            <a:endParaRPr lang="ru-RU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31D01-11D4-4F7F-8E93-B5D4F4735228}" type="slidenum">
              <a:rPr lang="ru-RU" smtClean="0"/>
              <a:pPr/>
              <a:t>108</a:t>
            </a:fld>
            <a:endParaRPr lang="ru-RU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D301D-54CE-44F4-9C3A-9E4D5B5540CA}" type="slidenum">
              <a:rPr lang="ru-RU" smtClean="0"/>
              <a:pPr/>
              <a:t>4</a:t>
            </a:fld>
            <a:endParaRPr lang="ru-RU" dirty="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31D01-11D4-4F7F-8E93-B5D4F4735228}" type="slidenum">
              <a:rPr lang="ru-RU" smtClean="0"/>
              <a:pPr/>
              <a:t>111</a:t>
            </a:fld>
            <a:endParaRPr lang="ru-RU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31D01-11D4-4F7F-8E93-B5D4F4735228}" type="slidenum">
              <a:rPr lang="ru-RU" smtClean="0"/>
              <a:pPr/>
              <a:t>112</a:t>
            </a:fld>
            <a:endParaRPr lang="ru-RU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31D01-11D4-4F7F-8E93-B5D4F4735228}" type="slidenum">
              <a:rPr lang="ru-RU" smtClean="0"/>
              <a:pPr/>
              <a:t>113</a:t>
            </a:fld>
            <a:endParaRPr lang="ru-RU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31D01-11D4-4F7F-8E93-B5D4F4735228}" type="slidenum">
              <a:rPr lang="ru-RU" smtClean="0"/>
              <a:pPr/>
              <a:t>116</a:t>
            </a:fld>
            <a:endParaRPr lang="ru-RU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31D01-11D4-4F7F-8E93-B5D4F4735228}" type="slidenum">
              <a:rPr lang="ru-RU" smtClean="0"/>
              <a:pPr/>
              <a:t>119</a:t>
            </a:fld>
            <a:endParaRPr lang="ru-RU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31D01-11D4-4F7F-8E93-B5D4F4735228}" type="slidenum">
              <a:rPr lang="ru-RU" smtClean="0"/>
              <a:pPr/>
              <a:t>122</a:t>
            </a:fld>
            <a:endParaRPr lang="ru-RU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31D01-11D4-4F7F-8E93-B5D4F4735228}" type="slidenum">
              <a:rPr lang="ru-RU" smtClean="0"/>
              <a:pPr/>
              <a:t>125</a:t>
            </a:fld>
            <a:endParaRPr lang="ru-RU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31D01-11D4-4F7F-8E93-B5D4F4735228}" type="slidenum">
              <a:rPr lang="ru-RU" smtClean="0"/>
              <a:pPr/>
              <a:t>128</a:t>
            </a:fld>
            <a:endParaRPr lang="ru-RU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143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146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60D3CA-54D8-42E1-A131-9592BA5D7366}" type="slidenum">
              <a:rPr lang="ru-RU" smtClean="0"/>
              <a:pPr/>
              <a:t>36</a:t>
            </a:fld>
            <a:endParaRPr lang="ru-RU" dirty="0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147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148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151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155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158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161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926499-ECF0-4363-BAAF-0403218F95CF}" type="slidenum">
              <a:rPr lang="ru-RU" smtClean="0"/>
              <a:pPr/>
              <a:t>176</a:t>
            </a:fld>
            <a:endParaRPr lang="ru-RU" dirty="0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A8202F-ACA6-463A-8199-F1F640EDB6F2}" type="slidenum">
              <a:rPr lang="ru-RU" smtClean="0"/>
              <a:pPr/>
              <a:t>177</a:t>
            </a:fld>
            <a:endParaRPr lang="ru-RU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42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45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46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47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51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55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8887A-717B-4F43-AA8C-DF4C38AA48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2B8C7-BED2-4F32-B772-A7232E5372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26C6-B591-4D8F-A3D8-1CF19B816F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83183-9597-4180-B66F-0FFAF01369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AF7E0-E58F-4EEA-8D4E-EF48D462C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918CA-F719-4368-A2B7-15C22CBC4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8E601-685E-413C-A945-C0CBA470E3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2C590-5032-49BF-8182-8AF3FA43A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6CE5-23E6-45F3-B6CD-888F37AE71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4FE41-4911-4D45-9BF0-E9196853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AD1E1-0929-4F7D-BF78-8E17120927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C175B-66C6-438F-B2FD-841B8D0B72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BBA833-2A96-44E6-B6D0-521DCAB1E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000" y="2340000"/>
            <a:ext cx="8784000" cy="1440000"/>
          </a:xfrm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Н. И. Бирюков, Д. С </a:t>
            </a:r>
            <a:r>
              <a:rPr lang="ru-RU" sz="2800" b="1" dirty="0" err="1" smtClean="0">
                <a:solidFill>
                  <a:schemeClr val="bg1"/>
                </a:solidFill>
              </a:rPr>
              <a:t>Горшенёв</a:t>
            </a:r>
            <a:r>
              <a:rPr lang="ru-RU" sz="2800" b="1" dirty="0" smtClean="0">
                <a:solidFill>
                  <a:schemeClr val="bg1"/>
                </a:solidFill>
              </a:rPr>
              <a:t>, О. М. Решетова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/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Основы формальной </a:t>
            </a:r>
            <a:r>
              <a:rPr lang="ru-RU" sz="4000" b="1" dirty="0" smtClean="0">
                <a:solidFill>
                  <a:schemeClr val="bg1"/>
                </a:solidFill>
              </a:rPr>
              <a:t>логики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513" y="4320000"/>
            <a:ext cx="8561387" cy="2304000"/>
          </a:xfrm>
          <a:noFill/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</a:rPr>
              <a:t>Глава 6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/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Простой </a:t>
            </a:r>
            <a:r>
              <a:rPr lang="ru-RU" sz="4000" b="1" dirty="0" smtClean="0">
                <a:solidFill>
                  <a:schemeClr val="bg1"/>
                </a:solidFill>
              </a:rPr>
              <a:t>категорический силлогизм</a:t>
            </a:r>
            <a:endParaRPr lang="ru-RU" sz="4000" b="1" dirty="0" smtClean="0">
              <a:solidFill>
                <a:schemeClr val="bg1"/>
              </a:solidFill>
            </a:endParaRPr>
          </a:p>
        </p:txBody>
      </p:sp>
      <p:pic>
        <p:nvPicPr>
          <p:cNvPr id="7" name="Picture 3" descr="D:\Disk_N\NICK\POWERPOINT\=Archive\Безимени-3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000" y="540000"/>
            <a:ext cx="1295400" cy="847725"/>
          </a:xfrm>
          <a:prstGeom prst="rect">
            <a:avLst/>
          </a:prstGeom>
          <a:noFill/>
        </p:spPr>
      </p:pic>
      <p:pic>
        <p:nvPicPr>
          <p:cNvPr id="8" name="Picture 6" descr="choue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92000" y="576007"/>
            <a:ext cx="70866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43038" y="53975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МОСКОВСКИЙ ГОСУДАРСТВЕННЫЙ ИНСТИТУТ МЕЖДУНАРОДНЫХ ОТНОШЕНИЙ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Кафедра </a:t>
            </a:r>
            <a:r>
              <a:rPr lang="ru-RU" sz="2000" b="1" dirty="0" smtClean="0">
                <a:solidFill>
                  <a:schemeClr val="bg1"/>
                </a:solidFill>
              </a:rPr>
              <a:t>философии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им. А. Ф. Шишкина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540000" y="3060000"/>
            <a:ext cx="1800000" cy="18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Белые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2520000" y="3060000"/>
            <a:ext cx="1800001" cy="180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Деревья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0000" y="1800000"/>
            <a:ext cx="3780000" cy="90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/>
              <a:t>Всякий </a:t>
            </a:r>
            <a:r>
              <a:rPr lang="ru-RU" dirty="0" smtClean="0">
                <a:solidFill>
                  <a:srgbClr val="00FF00"/>
                </a:solidFill>
              </a:rPr>
              <a:t>ландыш</a:t>
            </a:r>
            <a:r>
              <a:rPr lang="en-US" dirty="0" smtClean="0"/>
              <a:t> </a:t>
            </a:r>
            <a:r>
              <a:rPr lang="ru-RU" dirty="0" smtClean="0">
                <a:solidFill>
                  <a:srgbClr val="FF66FF"/>
                </a:solidFill>
              </a:rPr>
              <a:t>белый</a:t>
            </a:r>
            <a:r>
              <a:rPr lang="ru-RU" dirty="0" smtClean="0"/>
              <a:t>.</a:t>
            </a:r>
            <a:endParaRPr lang="en-US" dirty="0" smtClean="0"/>
          </a:p>
          <a:p>
            <a:pPr algn="l">
              <a:lnSpc>
                <a:spcPct val="90000"/>
              </a:lnSpc>
            </a:pPr>
            <a:r>
              <a:rPr lang="ru-RU" dirty="0" smtClean="0"/>
              <a:t>Всякая </a:t>
            </a:r>
            <a:r>
              <a:rPr lang="ru-RU" dirty="0" smtClean="0">
                <a:solidFill>
                  <a:srgbClr val="FFFF00"/>
                </a:solidFill>
              </a:rPr>
              <a:t>сосна</a:t>
            </a:r>
            <a:r>
              <a:rPr lang="en-US" dirty="0" smtClean="0"/>
              <a:t> </a:t>
            </a:r>
            <a:r>
              <a:rPr lang="ru-RU" dirty="0" smtClean="0"/>
              <a:t>– </a:t>
            </a:r>
            <a:r>
              <a:rPr lang="ru-RU" dirty="0" smtClean="0">
                <a:solidFill>
                  <a:srgbClr val="00FF00"/>
                </a:solidFill>
              </a:rPr>
              <a:t>дерево</a:t>
            </a:r>
            <a:r>
              <a:rPr lang="ru-RU" dirty="0" smtClean="0"/>
              <a:t>.</a:t>
            </a:r>
            <a:endParaRPr lang="en-US" dirty="0" smtClean="0"/>
          </a:p>
          <a:p>
            <a:pPr algn="l">
              <a:lnSpc>
                <a:spcPct val="90000"/>
              </a:lnSpc>
            </a:pPr>
            <a:r>
              <a:rPr lang="ru-RU" dirty="0" smtClean="0"/>
              <a:t>→ Неужели всякая </a:t>
            </a:r>
            <a:r>
              <a:rPr lang="ru-RU" dirty="0" smtClean="0">
                <a:solidFill>
                  <a:srgbClr val="FFFF00"/>
                </a:solidFill>
              </a:rPr>
              <a:t>сосна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66FF"/>
                </a:solidFill>
              </a:rPr>
              <a:t>белая</a:t>
            </a:r>
            <a:r>
              <a:rPr lang="ru-RU" dirty="0" smtClean="0"/>
              <a:t>?</a:t>
            </a: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2880000" y="3636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Сосны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7" name="Oval 6"/>
          <p:cNvSpPr>
            <a:spLocks noChangeAspect="1" noChangeArrowheads="1"/>
          </p:cNvSpPr>
          <p:nvPr/>
        </p:nvSpPr>
        <p:spPr bwMode="auto">
          <a:xfrm>
            <a:off x="900000" y="3636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700" dirty="0" smtClean="0">
                <a:solidFill>
                  <a:srgbClr val="0000CC"/>
                </a:solidFill>
              </a:rPr>
              <a:t>Ландыши</a:t>
            </a:r>
            <a:endParaRPr lang="ru-RU" sz="1700" dirty="0">
              <a:solidFill>
                <a:srgbClr val="0000CC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трёх терминов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4644000" y="1457703"/>
            <a:ext cx="4500000" cy="5220000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«Умозаключения» такого сорта, конечно, курьёз. </a:t>
            </a:r>
            <a:r>
              <a:rPr lang="ru-RU" sz="1600" b="1" dirty="0" smtClean="0">
                <a:solidFill>
                  <a:srgbClr val="FFFF00"/>
                </a:solidFill>
              </a:rPr>
              <a:t>Учетверение терминов</a:t>
            </a:r>
            <a:r>
              <a:rPr lang="ru-RU" sz="1600" b="1" dirty="0" smtClean="0">
                <a:solidFill>
                  <a:schemeClr val="bg1"/>
                </a:solidFill>
              </a:rPr>
              <a:t> является обычно следствием </a:t>
            </a:r>
            <a:r>
              <a:rPr lang="ru-RU" sz="1600" b="1" dirty="0" smtClean="0">
                <a:solidFill>
                  <a:srgbClr val="FFFF00"/>
                </a:solidFill>
              </a:rPr>
              <a:t>эквивокации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  <a:r>
              <a:rPr lang="en-US" sz="1600" b="1" dirty="0" smtClean="0">
                <a:solidFill>
                  <a:srgbClr val="FFFF00"/>
                </a:solidFill>
              </a:rPr>
              <a:t/>
            </a:r>
            <a:br>
              <a:rPr lang="en-US" sz="1600" b="1" dirty="0" smtClean="0">
                <a:solidFill>
                  <a:srgbClr val="FFFF00"/>
                </a:solidFill>
              </a:rPr>
            </a:br>
            <a:r>
              <a:rPr lang="ru-RU" sz="1600" b="1" dirty="0" smtClean="0">
                <a:solidFill>
                  <a:srgbClr val="FFFF00"/>
                </a:solidFill>
              </a:rPr>
              <a:t/>
            </a:r>
            <a:br>
              <a:rPr lang="ru-RU" sz="1600" b="1" dirty="0" smtClean="0">
                <a:solidFill>
                  <a:srgbClr val="FFFF00"/>
                </a:solidFill>
              </a:rPr>
            </a:br>
            <a:r>
              <a:rPr lang="ru-RU" sz="1600" b="1" dirty="0" smtClean="0">
                <a:solidFill>
                  <a:srgbClr val="FFFF00"/>
                </a:solidFill>
              </a:rPr>
              <a:t/>
            </a:r>
            <a:br>
              <a:rPr lang="ru-RU" sz="1600" b="1" dirty="0" smtClean="0">
                <a:solidFill>
                  <a:srgbClr val="FFFF00"/>
                </a:solidFill>
              </a:rPr>
            </a:b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en-US" sz="1400" b="1" dirty="0" smtClean="0">
                <a:solidFill>
                  <a:srgbClr val="FFFF00"/>
                </a:solidFill>
              </a:rPr>
              <a:t/>
            </a:r>
            <a:br>
              <a:rPr lang="en-US" sz="1400" b="1" dirty="0" smtClean="0">
                <a:solidFill>
                  <a:srgbClr val="FFFF00"/>
                </a:solidFill>
              </a:rPr>
            </a:br>
            <a:r>
              <a:rPr lang="en-US" sz="1400" b="1" dirty="0" smtClean="0">
                <a:solidFill>
                  <a:srgbClr val="FFFF00"/>
                </a:solidFill>
              </a:rPr>
              <a:t/>
            </a:r>
            <a:br>
              <a:rPr lang="en-US" sz="1400" b="1" dirty="0" smtClean="0">
                <a:solidFill>
                  <a:srgbClr val="FFFF00"/>
                </a:solidFill>
              </a:rPr>
            </a:br>
            <a:r>
              <a:rPr lang="en-US" sz="1400" b="1" dirty="0" smtClean="0">
                <a:solidFill>
                  <a:srgbClr val="FFFF00"/>
                </a:solidFill>
              </a:rPr>
              <a:t/>
            </a:r>
            <a:br>
              <a:rPr lang="en-US" sz="1400" b="1" dirty="0" smtClean="0">
                <a:solidFill>
                  <a:srgbClr val="FFFF00"/>
                </a:solidFill>
              </a:rPr>
            </a:br>
            <a:r>
              <a:rPr lang="en-US" sz="1400" b="1" dirty="0" smtClean="0">
                <a:solidFill>
                  <a:srgbClr val="FFFF00"/>
                </a:solidFill>
              </a:rPr>
              <a:t/>
            </a:r>
            <a:br>
              <a:rPr lang="en-US" sz="1400" b="1" dirty="0" smtClean="0">
                <a:solidFill>
                  <a:srgbClr val="FFFF00"/>
                </a:solidFill>
              </a:rPr>
            </a:br>
            <a:endParaRPr lang="en-US" sz="1600" b="1" dirty="0" smtClean="0">
              <a:solidFill>
                <a:srgbClr val="FFFF00"/>
              </a:solidFill>
            </a:endParaRPr>
          </a:p>
          <a:p>
            <a:pPr lvl="0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Эквивокация затрагивает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большинстве случаев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(хотя и не всегда) </a:t>
            </a:r>
            <a:r>
              <a:rPr lang="ru-RU" sz="1600" b="1" dirty="0" smtClean="0">
                <a:solidFill>
                  <a:srgbClr val="00FF00"/>
                </a:solidFill>
              </a:rPr>
              <a:t>средний термин</a:t>
            </a:r>
            <a:r>
              <a:rPr lang="ru-RU" sz="1600" b="1" dirty="0" smtClean="0">
                <a:solidFill>
                  <a:schemeClr val="bg1"/>
                </a:solidFill>
              </a:rPr>
              <a:t>, фигурирующий в обеих посылках.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Такой «средний термин»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не поможет установить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логическое отношение между крайними терминами</a:t>
            </a:r>
            <a:r>
              <a:rPr lang="ru-RU" sz="1600" b="1" dirty="0" smtClean="0">
                <a:solidFill>
                  <a:schemeClr val="bg1"/>
                </a:solidFill>
              </a:rPr>
              <a:t>, если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одной посылке он значит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одно,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а в другой – другое, обозначая </a:t>
            </a:r>
            <a:r>
              <a:rPr lang="ru-RU" sz="1600" b="1" dirty="0" smtClean="0">
                <a:solidFill>
                  <a:srgbClr val="FF66FF"/>
                </a:solidFill>
              </a:rPr>
              <a:t>разные</a:t>
            </a:r>
            <a:r>
              <a:rPr lang="ru-RU" sz="1600" b="1" dirty="0" smtClean="0">
                <a:solidFill>
                  <a:schemeClr val="bg1"/>
                </a:solidFill>
              </a:rPr>
              <a:t> понятия </a:t>
            </a:r>
            <a:r>
              <a:rPr lang="ru-RU" sz="1600" b="1" dirty="0" smtClean="0">
                <a:solidFill>
                  <a:srgbClr val="FF66FF"/>
                </a:solidFill>
              </a:rPr>
              <a:t>одним и тем же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словом.</a:t>
            </a:r>
            <a:endParaRPr lang="en-US" sz="1600" b="1" dirty="0" smtClean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968000" y="2628000"/>
            <a:ext cx="3816000" cy="136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5000"/>
              </a:lnSpc>
            </a:pP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Эквивокация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dirty="0" smtClean="0"/>
              <a:t>–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н</a:t>
            </a:r>
            <a:r>
              <a:rPr lang="ru-RU" sz="1600" dirty="0" smtClean="0"/>
              <a:t>еформальная логическая ошибка, заключающаяся в использовании одного и того же слова в разных значениях в одном рассуждении. 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80000" y="5580000"/>
            <a:ext cx="432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Очевидно, что вывод </a:t>
            </a:r>
            <a:r>
              <a:rPr lang="ru-RU" sz="1600" dirty="0" smtClean="0">
                <a:solidFill>
                  <a:srgbClr val="FF66FF"/>
                </a:solidFill>
              </a:rPr>
              <a:t>неправомерен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/>
              <a:t>как очевидно и то, что неправомерность обусловлена </a:t>
            </a:r>
            <a:r>
              <a:rPr lang="ru-RU" sz="1600" dirty="0" smtClean="0">
                <a:solidFill>
                  <a:srgbClr val="FF66FF"/>
                </a:solidFill>
              </a:rPr>
              <a:t>отсутствием среднего термина</a:t>
            </a:r>
            <a:r>
              <a:rPr lang="ru-RU" sz="1600" dirty="0" smtClean="0"/>
              <a:t> (учетверением терминов).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0996 " pathEditMode="relative" ptsTypes="AA">
                                      <p:cBhvr>
                                        <p:cTn id="18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52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1018 " pathEditMode="relative" ptsTypes="AA">
                                      <p:cBhvr>
                                        <p:cTn id="34" dur="2000" spd="-100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8" grpId="0" animBg="1"/>
      <p:bldP spid="523268" grpId="1" animBg="1"/>
      <p:bldP spid="19" grpId="0" build="p"/>
      <p:bldP spid="523270" grpId="0" animBg="1"/>
      <p:bldP spid="523270" grpId="1" animBg="1"/>
      <p:bldP spid="523270" grpId="2" animBg="1"/>
      <p:bldP spid="27" grpId="0" animBg="1"/>
      <p:bldP spid="27" grpId="1" animBg="1"/>
      <p:bldP spid="11" grpId="0" build="p"/>
      <p:bldP spid="10" grpId="0" animBg="1"/>
      <p:bldP spid="1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1" name="Text Box 13"/>
          <p:cNvSpPr txBox="1">
            <a:spLocks noChangeArrowheads="1"/>
          </p:cNvSpPr>
          <p:nvPr/>
        </p:nvSpPr>
        <p:spPr bwMode="auto">
          <a:xfrm>
            <a:off x="86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835999" y="2664000"/>
            <a:ext cx="1008000" cy="1007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620000" y="3096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00000" y="216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-1800000"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61 0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6 0 " pathEditMode="relative" ptsTypes="AA">
                                      <p:cBhvr>
                                        <p:cTn id="50" dur="2000" spd="-100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6" grpId="0" animBg="1"/>
      <p:bldP spid="524301" grpId="0"/>
      <p:bldP spid="524293" grpId="0" animBg="1"/>
      <p:bldP spid="524293" grpId="1" animBg="1"/>
      <p:bldP spid="524293" grpId="2" animBg="1"/>
      <p:bldP spid="524297" grpId="0" animBg="1"/>
      <p:bldP spid="524297" grpId="1" animBg="1"/>
      <p:bldP spid="524297" grpId="2" animBg="1"/>
      <p:bldP spid="19" grpId="0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367999" y="3168000"/>
            <a:ext cx="1008000" cy="1007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684000" y="2052000"/>
            <a:ext cx="1440000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Изучающие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логику</a:t>
            </a:r>
            <a:r>
              <a:rPr lang="ru-RU" sz="1100" dirty="0" smtClean="0">
                <a:solidFill>
                  <a:srgbClr val="0000CC"/>
                </a:solidFill>
              </a:rPr>
              <a:t/>
            </a:r>
            <a:br>
              <a:rPr lang="ru-RU" sz="11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60000" y="2052000"/>
            <a:ext cx="3798412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москвичи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116000" y="2772000"/>
            <a:ext cx="720001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924 -0.12584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6 0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3" grpId="0" animBg="1"/>
      <p:bldP spid="524293" grpId="1" animBg="1"/>
      <p:bldP spid="524293" grpId="2" animBg="1"/>
      <p:bldP spid="524296" grpId="0" animBg="1"/>
      <p:bldP spid="19" grpId="0" build="p"/>
      <p:bldP spid="524297" grpId="0" animBg="1"/>
      <p:bldP spid="524297" grpId="1" animBg="1"/>
      <p:bldP spid="524297" grpId="2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12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1" name="Text Box 13"/>
          <p:cNvSpPr txBox="1">
            <a:spLocks noChangeArrowheads="1"/>
          </p:cNvSpPr>
          <p:nvPr/>
        </p:nvSpPr>
        <p:spPr bwMode="auto">
          <a:xfrm>
            <a:off x="86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684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835999" y="2664000"/>
            <a:ext cx="1008000" cy="1007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620000" y="3096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6480000" y="2700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 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00000" y="216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6228000" y="2878138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88000" y="324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cxnSp>
        <p:nvCxnSpPr>
          <p:cNvPr id="15" name="Прямая соединительная линия 14"/>
          <p:cNvCxnSpPr>
            <a:cxnSpLocks noChangeShapeType="1"/>
          </p:cNvCxnSpPr>
          <p:nvPr/>
        </p:nvCxnSpPr>
        <p:spPr bwMode="auto">
          <a:xfrm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7" name="Прямая соединительная линия 16"/>
          <p:cNvCxnSpPr>
            <a:cxnSpLocks noChangeShapeType="1"/>
          </p:cNvCxnSpPr>
          <p:nvPr/>
        </p:nvCxnSpPr>
        <p:spPr bwMode="auto">
          <a:xfrm rot="-1800000"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>
            <a:off x="684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 rot="-1800000">
            <a:off x="684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22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083 0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806 0 " pathEditMode="relative" ptsTypes="AA">
                                      <p:cBhvr>
                                        <p:cTn id="50" dur="2000" spd="-100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302" grpId="0"/>
      <p:bldP spid="524299" grpId="0" animBg="1"/>
      <p:bldP spid="524299" grpId="1" animBg="1"/>
      <p:bldP spid="524292" grpId="0" animBg="1"/>
      <p:bldP spid="524292" grpId="1" animBg="1"/>
      <p:bldP spid="524292" grpId="2" animBg="1"/>
      <p:bldP spid="26" grpId="0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7920000" y="2376000"/>
            <a:ext cx="792001" cy="792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367999" y="3168000"/>
            <a:ext cx="1008000" cy="1007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408000" y="1908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Пенсионеры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684000" y="2052000"/>
            <a:ext cx="1440000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Изучающие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логику</a:t>
            </a:r>
            <a:r>
              <a:rPr lang="ru-RU" sz="1100" dirty="0" smtClean="0">
                <a:solidFill>
                  <a:srgbClr val="0000CC"/>
                </a:solidFill>
              </a:rPr>
              <a:t/>
            </a:r>
            <a:br>
              <a:rPr lang="ru-RU" sz="11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307999" y="2843999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60000" y="2052000"/>
            <a:ext cx="3798412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москвичи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3240000" y="3132000"/>
            <a:ext cx="372646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пенсионеры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FF00"/>
                </a:solidFill>
              </a:rPr>
              <a:t>студент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пенсионер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москвичи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116000" y="2772000"/>
            <a:ext cx="720001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403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386 0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2" grpId="0" animBg="1"/>
      <p:bldP spid="524292" grpId="1" animBg="1"/>
      <p:bldP spid="524292" grpId="2" animBg="1"/>
      <p:bldP spid="524299" grpId="0" animBg="1"/>
      <p:bldP spid="524299" grpId="1" animBg="1"/>
      <p:bldP spid="524299" grpId="2" animBg="1"/>
      <p:bldP spid="26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2448000" y="4320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4306" name="Oval 18"/>
          <p:cNvSpPr>
            <a:spLocks noChangeAspect="1" noChangeArrowheads="1"/>
          </p:cNvSpPr>
          <p:nvPr/>
        </p:nvSpPr>
        <p:spPr bwMode="auto">
          <a:xfrm>
            <a:off x="1872000" y="5436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12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1" name="Text Box 13"/>
          <p:cNvSpPr txBox="1">
            <a:spLocks noChangeArrowheads="1"/>
          </p:cNvSpPr>
          <p:nvPr/>
        </p:nvSpPr>
        <p:spPr bwMode="auto">
          <a:xfrm>
            <a:off x="86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684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3" name="Text Box 15"/>
          <p:cNvSpPr txBox="1">
            <a:spLocks noChangeArrowheads="1"/>
          </p:cNvSpPr>
          <p:nvPr/>
        </p:nvSpPr>
        <p:spPr bwMode="auto">
          <a:xfrm>
            <a:off x="864000" y="438943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N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835999" y="2664000"/>
            <a:ext cx="1008000" cy="1007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620000" y="3096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6480000" y="2700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 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0" name="Oval 2"/>
          <p:cNvSpPr>
            <a:spLocks noChangeAspect="1" noChangeArrowheads="1"/>
          </p:cNvSpPr>
          <p:nvPr/>
        </p:nvSpPr>
        <p:spPr bwMode="auto">
          <a:xfrm>
            <a:off x="864000" y="4932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5" name="Oval 17"/>
          <p:cNvSpPr>
            <a:spLocks noChangeAspect="1" noChangeArrowheads="1"/>
          </p:cNvSpPr>
          <p:nvPr/>
        </p:nvSpPr>
        <p:spPr bwMode="auto">
          <a:xfrm>
            <a:off x="1692000" y="5940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00000" y="216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6228000" y="2878138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88000" y="324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8" name="Прямая соединительная линия 27"/>
          <p:cNvCxnSpPr>
            <a:cxnSpLocks noChangeShapeType="1"/>
          </p:cNvCxnSpPr>
          <p:nvPr/>
        </p:nvCxnSpPr>
        <p:spPr bwMode="auto">
          <a:xfrm rot="-1800000"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9" name="Прямая соединительная линия 28"/>
          <p:cNvCxnSpPr>
            <a:cxnSpLocks noChangeShapeType="1"/>
          </p:cNvCxnSpPr>
          <p:nvPr/>
        </p:nvCxnSpPr>
        <p:spPr bwMode="auto">
          <a:xfrm>
            <a:off x="684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 rot="-1800000">
            <a:off x="684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>
            <a:off x="864000" y="439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 rot="-1800000">
            <a:off x="864000" y="439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3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4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3 0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7326 0 " pathEditMode="relative" ptsTypes="AA">
                                      <p:cBhvr>
                                        <p:cTn id="50" dur="2000" spd="-100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524306" grpId="0" animBg="1"/>
      <p:bldP spid="524306" grpId="1" animBg="1"/>
      <p:bldP spid="524305" grpId="0" animBg="1"/>
      <p:bldP spid="524305" grpId="1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7920000" y="2376000"/>
            <a:ext cx="792001" cy="792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367999" y="3168000"/>
            <a:ext cx="1008000" cy="1007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306" name="Oval 18"/>
          <p:cNvSpPr>
            <a:spLocks noChangeAspect="1" noChangeArrowheads="1"/>
          </p:cNvSpPr>
          <p:nvPr/>
        </p:nvSpPr>
        <p:spPr bwMode="auto">
          <a:xfrm>
            <a:off x="1116000" y="5688000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Москвичи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60000" y="4248000"/>
            <a:ext cx="379841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москвичи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408000" y="1908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Пенсионеры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684000" y="2052000"/>
            <a:ext cx="1440000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Изучающие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логику</a:t>
            </a:r>
            <a:r>
              <a:rPr lang="ru-RU" sz="1100" dirty="0" smtClean="0">
                <a:solidFill>
                  <a:srgbClr val="0000CC"/>
                </a:solidFill>
              </a:rPr>
              <a:t/>
            </a:r>
            <a:br>
              <a:rPr lang="ru-RU" sz="11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307999" y="2843999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290" name="Oval 2"/>
          <p:cNvSpPr>
            <a:spLocks noChangeAspect="1" noChangeArrowheads="1"/>
          </p:cNvSpPr>
          <p:nvPr/>
        </p:nvSpPr>
        <p:spPr bwMode="auto">
          <a:xfrm>
            <a:off x="684000" y="457200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Изучающие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логику</a:t>
            </a:r>
          </a:p>
          <a:p>
            <a:pPr algn="ctr"/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60000" y="2052000"/>
            <a:ext cx="3798412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москвичи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3240000" y="3132000"/>
            <a:ext cx="372646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пенсионеры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FF00"/>
                </a:solidFill>
              </a:rPr>
              <a:t>студент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пенсионер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москвичи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116000" y="2772000"/>
            <a:ext cx="720001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305" name="Oval 17"/>
          <p:cNvSpPr>
            <a:spLocks noChangeAspect="1" noChangeArrowheads="1"/>
          </p:cNvSpPr>
          <p:nvPr/>
        </p:nvSpPr>
        <p:spPr bwMode="auto">
          <a:xfrm>
            <a:off x="1620000" y="5256000"/>
            <a:ext cx="792000" cy="792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9438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865 0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306" grpId="0" animBg="1"/>
      <p:bldP spid="524306" grpId="1" animBg="1"/>
      <p:bldP spid="21" grpId="0" build="p"/>
      <p:bldP spid="524305" grpId="0" animBg="1"/>
      <p:bldP spid="524305" grpId="1" animBg="1"/>
      <p:bldP spid="524305" grpId="2" animBg="1"/>
      <p:bldP spid="524305" grpId="3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4" name="Oval 6"/>
          <p:cNvSpPr>
            <a:spLocks noChangeAspect="1" noChangeArrowheads="1"/>
          </p:cNvSpPr>
          <p:nvPr/>
        </p:nvSpPr>
        <p:spPr bwMode="auto">
          <a:xfrm>
            <a:off x="6768000" y="5904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>  </a:t>
            </a:r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dirty="0" smtClean="0">
                <a:solidFill>
                  <a:srgbClr val="0000CC"/>
                </a:solidFill>
              </a:rPr>
              <a:t>   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8000" y="4320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4306" name="Oval 18"/>
          <p:cNvSpPr>
            <a:spLocks noChangeAspect="1" noChangeArrowheads="1"/>
          </p:cNvSpPr>
          <p:nvPr/>
        </p:nvSpPr>
        <p:spPr bwMode="auto">
          <a:xfrm>
            <a:off x="1872000" y="5436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12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12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1" name="Text Box 13"/>
          <p:cNvSpPr txBox="1">
            <a:spLocks noChangeArrowheads="1"/>
          </p:cNvSpPr>
          <p:nvPr/>
        </p:nvSpPr>
        <p:spPr bwMode="auto">
          <a:xfrm>
            <a:off x="86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684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3" name="Text Box 15"/>
          <p:cNvSpPr txBox="1">
            <a:spLocks noChangeArrowheads="1"/>
          </p:cNvSpPr>
          <p:nvPr/>
        </p:nvSpPr>
        <p:spPr bwMode="auto">
          <a:xfrm>
            <a:off x="864000" y="439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N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4" name="Text Box 16"/>
          <p:cNvSpPr txBox="1">
            <a:spLocks noChangeArrowheads="1"/>
          </p:cNvSpPr>
          <p:nvPr/>
        </p:nvSpPr>
        <p:spPr bwMode="auto">
          <a:xfrm>
            <a:off x="6840000" y="438943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K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835999" y="2664000"/>
            <a:ext cx="1008000" cy="1007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620000" y="3096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6480000" y="2700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 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0" name="Oval 2"/>
          <p:cNvSpPr>
            <a:spLocks noChangeAspect="1" noChangeArrowheads="1"/>
          </p:cNvSpPr>
          <p:nvPr/>
        </p:nvSpPr>
        <p:spPr bwMode="auto">
          <a:xfrm>
            <a:off x="864000" y="4932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5" name="Oval 17"/>
          <p:cNvSpPr>
            <a:spLocks noChangeAspect="1" noChangeArrowheads="1"/>
          </p:cNvSpPr>
          <p:nvPr/>
        </p:nvSpPr>
        <p:spPr bwMode="auto">
          <a:xfrm>
            <a:off x="1692000" y="5940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00000" y="216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3672000" y="5688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>
                <a:solidFill>
                  <a:schemeClr val="accent3"/>
                </a:solidFill>
              </a:rPr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6228000" y="2878138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8" name="Oval 10"/>
          <p:cNvSpPr>
            <a:spLocks noChangeAspect="1" noChangeArrowheads="1"/>
          </p:cNvSpPr>
          <p:nvPr/>
        </p:nvSpPr>
        <p:spPr bwMode="auto">
          <a:xfrm>
            <a:off x="6840000" y="4932000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3200" dirty="0" smtClean="0">
                <a:solidFill>
                  <a:srgbClr val="0000CC"/>
                </a:solidFill>
              </a:rPr>
              <a:t>   </a:t>
            </a:r>
            <a:r>
              <a:rPr lang="en-US" sz="3200" dirty="0" smtClean="0">
                <a:solidFill>
                  <a:srgbClr val="0000CC"/>
                </a:solidFill>
              </a:rPr>
              <a:t>M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0" name="Oval 12"/>
          <p:cNvSpPr>
            <a:spLocks noChangeAspect="1" noChangeArrowheads="1"/>
          </p:cNvSpPr>
          <p:nvPr/>
        </p:nvSpPr>
        <p:spPr bwMode="auto">
          <a:xfrm>
            <a:off x="6444000" y="5364000"/>
            <a:ext cx="792000" cy="792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  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ru-RU" sz="2400" dirty="0" smtClean="0">
                <a:solidFill>
                  <a:srgbClr val="0000CC"/>
                </a:solidFill>
              </a:rPr>
              <a:t>   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88000" y="324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cxnSp>
        <p:nvCxnSpPr>
          <p:cNvPr id="28" name="Прямая соединительная линия 27"/>
          <p:cNvCxnSpPr>
            <a:cxnSpLocks noChangeShapeType="1"/>
          </p:cNvCxnSpPr>
          <p:nvPr/>
        </p:nvCxnSpPr>
        <p:spPr bwMode="auto">
          <a:xfrm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9" name="Прямая соединительная линия 28"/>
          <p:cNvCxnSpPr>
            <a:cxnSpLocks noChangeShapeType="1"/>
          </p:cNvCxnSpPr>
          <p:nvPr/>
        </p:nvCxnSpPr>
        <p:spPr bwMode="auto">
          <a:xfrm rot="-1800000"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>
            <a:off x="684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 rot="-1800000">
            <a:off x="684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>
            <a:off x="864000" y="439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 rot="-1800000">
            <a:off x="864000" y="439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3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>
            <a:off x="6840000" y="439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1800000">
            <a:off x="6840000" y="439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084 0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941 -0.06292 " pathEditMode="relative" ptsTypes="AA">
                                      <p:cBhvr>
                                        <p:cTn id="49" dur="2000" spd="-100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4" grpId="0" animBg="1"/>
      <p:bldP spid="524294" grpId="1" animBg="1"/>
      <p:bldP spid="524294" grpId="2" animBg="1"/>
      <p:bldP spid="22" grpId="0" build="p"/>
      <p:bldP spid="524300" grpId="0" animBg="1"/>
      <p:bldP spid="524300" grpId="1" animBg="1"/>
      <p:bldP spid="524300" grpId="2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7920000" y="2376000"/>
            <a:ext cx="792001" cy="792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368000" y="3168000"/>
            <a:ext cx="1008000" cy="1007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306" name="Oval 18"/>
          <p:cNvSpPr>
            <a:spLocks noChangeAspect="1" noChangeArrowheads="1"/>
          </p:cNvSpPr>
          <p:nvPr/>
        </p:nvSpPr>
        <p:spPr bwMode="auto">
          <a:xfrm>
            <a:off x="1116000" y="5688000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Москвичи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4" name="Oval 6"/>
          <p:cNvSpPr>
            <a:spLocks noChangeAspect="1" noChangeArrowheads="1"/>
          </p:cNvSpPr>
          <p:nvPr/>
        </p:nvSpPr>
        <p:spPr bwMode="auto">
          <a:xfrm>
            <a:off x="7344000" y="5544000"/>
            <a:ext cx="791999" cy="792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Студенты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60000" y="4248000"/>
            <a:ext cx="379841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москвичи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408000" y="1908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Пенсионеры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684000" y="2052000"/>
            <a:ext cx="1440000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Изучающие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логику</a:t>
            </a:r>
            <a:r>
              <a:rPr lang="ru-RU" sz="1100" dirty="0" smtClean="0">
                <a:solidFill>
                  <a:srgbClr val="0000CC"/>
                </a:solidFill>
              </a:rPr>
              <a:t/>
            </a:r>
            <a:br>
              <a:rPr lang="ru-RU" sz="11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307999" y="2843999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290" name="Oval 2"/>
          <p:cNvSpPr>
            <a:spLocks noChangeAspect="1" noChangeArrowheads="1"/>
          </p:cNvSpPr>
          <p:nvPr/>
        </p:nvSpPr>
        <p:spPr bwMode="auto">
          <a:xfrm>
            <a:off x="684000" y="457200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Изучающие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логику</a:t>
            </a:r>
          </a:p>
          <a:p>
            <a:pPr algn="ctr"/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60000" y="2052000"/>
            <a:ext cx="3798412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москвичи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3240000" y="5652000"/>
            <a:ext cx="37871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изучают логику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4298" name="Oval 10"/>
          <p:cNvSpPr>
            <a:spLocks noChangeAspect="1" noChangeArrowheads="1"/>
          </p:cNvSpPr>
          <p:nvPr/>
        </p:nvSpPr>
        <p:spPr bwMode="auto">
          <a:xfrm>
            <a:off x="6552000" y="4356000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Изучающие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логику</a:t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0" name="Oval 12"/>
          <p:cNvSpPr>
            <a:spLocks noChangeAspect="1" noChangeArrowheads="1"/>
          </p:cNvSpPr>
          <p:nvPr/>
        </p:nvSpPr>
        <p:spPr bwMode="auto">
          <a:xfrm>
            <a:off x="7524000" y="4824000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40000" y="3132000"/>
            <a:ext cx="372646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пенсионеры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FF00"/>
                </a:solidFill>
              </a:rPr>
              <a:t>студент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пенсионер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студенты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москвичи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москвичи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116000" y="2772000"/>
            <a:ext cx="720001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305" name="Oval 17"/>
          <p:cNvSpPr>
            <a:spLocks noChangeAspect="1" noChangeArrowheads="1"/>
          </p:cNvSpPr>
          <p:nvPr/>
        </p:nvSpPr>
        <p:spPr bwMode="auto">
          <a:xfrm>
            <a:off x="1620000" y="5256000"/>
            <a:ext cx="792000" cy="792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864 0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16 -0.10479 " pathEditMode="relative" ptsTypes="AA">
                                      <p:cBhvr>
                                        <p:cTn id="35" dur="2000" spd="-100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4" grpId="0" animBg="1"/>
      <p:bldP spid="524294" grpId="1" animBg="1"/>
      <p:bldP spid="22" grpId="0" build="p"/>
      <p:bldP spid="524300" grpId="0" animBg="1"/>
      <p:bldP spid="524300" grpId="1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5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 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6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(не)</a:t>
            </a:r>
            <a:r>
              <a:rPr lang="ru-RU" sz="1000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Третья фигура простого категорического силлогизма</a:t>
            </a:r>
            <a:endParaRPr lang="ru-RU" sz="2800" b="1" dirty="0" smtClean="0">
              <a:solidFill>
                <a:srgbClr val="FFFF00"/>
              </a:solidFill>
            </a:endParaRPr>
          </a:p>
        </p:txBody>
      </p:sp>
      <p:sp>
        <p:nvSpPr>
          <p:cNvPr id="458758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>
                <a:solidFill>
                  <a:srgbClr val="0000FF"/>
                </a:solidFill>
              </a:rPr>
              <a:t/>
            </a:r>
            <a:br>
              <a:rPr lang="ru-RU" sz="800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59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0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58763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5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7" name="Rectangle 15"/>
          <p:cNvSpPr>
            <a:spLocks noChangeArrowheads="1"/>
          </p:cNvSpPr>
          <p:nvPr/>
        </p:nvSpPr>
        <p:spPr bwMode="auto">
          <a:xfrm rot="-5400000">
            <a:off x="7704000" y="2736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vert="horz"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(не) суть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458769" name="Text Box 17"/>
          <p:cNvSpPr txBox="1">
            <a:spLocks noChangeArrowheads="1"/>
          </p:cNvSpPr>
          <p:nvPr/>
        </p:nvSpPr>
        <p:spPr bwMode="auto">
          <a:xfrm>
            <a:off x="180000" y="1547999"/>
            <a:ext cx="3744000" cy="198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Третьей фигурой простого категорического силлогизма считается фигура, в которой </a:t>
            </a:r>
            <a:r>
              <a:rPr lang="ru-RU" dirty="0" smtClean="0">
                <a:solidFill>
                  <a:srgbClr val="00FFFF"/>
                </a:solidFill>
              </a:rPr>
              <a:t>средний термин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является </a:t>
            </a:r>
            <a:r>
              <a:rPr lang="ru-RU" dirty="0" smtClean="0">
                <a:solidFill>
                  <a:srgbClr val="FFFF00"/>
                </a:solidFill>
              </a:rPr>
              <a:t>субъектом 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в обеих посылках</a:t>
            </a:r>
            <a:r>
              <a:rPr lang="ru-RU" dirty="0"/>
              <a:t>.</a:t>
            </a: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360000" y="3708000"/>
            <a:ext cx="3384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defRPr/>
            </a:pPr>
            <a:r>
              <a:rPr lang="ru-RU" kern="0" dirty="0">
                <a:solidFill>
                  <a:srgbClr val="FFFF00"/>
                </a:solidFill>
              </a:rPr>
              <a:t>Правила третьей фигуры</a:t>
            </a:r>
            <a:endParaRPr lang="ru-RU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sz="1600" kern="0" dirty="0">
                <a:solidFill>
                  <a:srgbClr val="00FF00"/>
                </a:solidFill>
                <a:latin typeface="+mn-lt"/>
              </a:rPr>
              <a:t>Меньшая</a:t>
            </a:r>
            <a:r>
              <a:rPr lang="ru-RU" sz="1600" kern="0" dirty="0">
                <a:latin typeface="+mn-lt"/>
              </a:rPr>
              <a:t> посылка должна быть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утвердительным</a:t>
            </a:r>
            <a:r>
              <a:rPr lang="ru-RU" sz="1600" kern="0" dirty="0">
                <a:latin typeface="+mn-lt"/>
              </a:rPr>
              <a:t> суждением.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sz="1600" kern="0" dirty="0">
                <a:solidFill>
                  <a:srgbClr val="00FF00"/>
                </a:solidFill>
                <a:latin typeface="+mn-lt"/>
              </a:rPr>
              <a:t>Вывод</a:t>
            </a:r>
            <a:r>
              <a:rPr lang="ru-RU" sz="1600" kern="0" dirty="0">
                <a:latin typeface="+mn-lt"/>
              </a:rPr>
              <a:t> –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частное</a:t>
            </a:r>
            <a:r>
              <a:rPr lang="ru-RU" sz="1600" kern="0" dirty="0">
                <a:latin typeface="+mn-lt"/>
              </a:rPr>
              <a:t> суждение</a:t>
            </a:r>
            <a:r>
              <a:rPr lang="ru-RU" sz="1600" kern="0" dirty="0" smtClean="0">
                <a:latin typeface="+mn-lt"/>
              </a:rPr>
              <a:t>.</a:t>
            </a:r>
            <a:endParaRPr lang="ru-RU" sz="1600" kern="0" dirty="0"/>
          </a:p>
        </p:txBody>
      </p:sp>
      <p:sp>
        <p:nvSpPr>
          <p:cNvPr id="17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>
              <a:lnSpc>
                <a:spcPct val="75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9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/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6" name="Rectangle 14"/>
          <p:cNvSpPr>
            <a:spLocks noChangeArrowheads="1"/>
          </p:cNvSpPr>
          <p:nvPr/>
        </p:nvSpPr>
        <p:spPr bwMode="auto">
          <a:xfrm rot="-5400000">
            <a:off x="4464000" y="2736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средний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8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8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45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45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53 0 " pathEditMode="relative" ptsTypes="AA">
                                      <p:cBhvr>
                                        <p:cTn id="50" dur="20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1000"/>
                                        <p:tgtEl>
                                          <p:spTgt spid="45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1000"/>
                                        <p:tgtEl>
                                          <p:spTgt spid="45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4587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4" grpId="0" animBg="1"/>
      <p:bldP spid="458754" grpId="1" animBg="1"/>
      <p:bldP spid="458755" grpId="0" animBg="1"/>
      <p:bldP spid="458756" grpId="0" animBg="1"/>
      <p:bldP spid="458758" grpId="0" animBg="1"/>
      <p:bldP spid="458758" grpId="1" animBg="1"/>
      <p:bldP spid="458759" grpId="0" animBg="1"/>
      <p:bldP spid="458760" grpId="0" animBg="1"/>
      <p:bldP spid="458763" grpId="0" animBg="1"/>
      <p:bldP spid="458765" grpId="0" animBg="1"/>
      <p:bldP spid="458767" grpId="0" animBg="1"/>
      <p:bldP spid="458769" grpId="0" animBg="1"/>
      <p:bldP spid="18" grpId="0" build="p"/>
      <p:bldP spid="17" grpId="0" animBg="1"/>
      <p:bldP spid="19" grpId="0" animBg="1"/>
      <p:bldP spid="458766" grpId="0" animBg="1"/>
      <p:bldP spid="458766" grpId="1" animBg="1"/>
      <p:bldP spid="458766" grpId="2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Третья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Правила третьей фигуры</a:t>
            </a:r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863" y="1332000"/>
            <a:ext cx="8877300" cy="5292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Меньшая посылка должна быть утвердительным суждением.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Допустим, что меньшая посылка – отрицательное суждение</a:t>
            </a:r>
            <a:r>
              <a:rPr lang="ru-RU" sz="1800" b="1" dirty="0" smtClean="0">
                <a:solidFill>
                  <a:schemeClr val="accent3"/>
                </a:solidFill>
              </a:rPr>
              <a:t>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Тогда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отрицательным будет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вывод.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предикат вывода) в выводе будет распределён.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 этом случае он должен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chemeClr val="accent3"/>
                </a:solidFill>
              </a:rPr>
              <a:t>быть распределён и в посылке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льшей).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в третьей фигуре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является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фигуры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предикатом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 посылки, предикаты же распределены в отрицательных суждениях.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льшая посылка должна быть отрицательным суждением.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тогда обе посылки окажутся отрицательными суждениями,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что противоречит </a:t>
            </a:r>
            <a:r>
              <a:rPr lang="ru-RU" sz="1800" b="1" dirty="0" smtClean="0">
                <a:solidFill>
                  <a:srgbClr val="FFFF00"/>
                </a:solidFill>
              </a:rPr>
              <a:t>правилу утвердительной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исходное допущение неверно, и </a:t>
            </a:r>
            <a:r>
              <a:rPr lang="ru-RU" sz="1800" b="1" dirty="0" smtClean="0">
                <a:solidFill>
                  <a:srgbClr val="00FFFF"/>
                </a:solidFill>
              </a:rPr>
              <a:t>меньшая посылка должна быть утвердительным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"/>
          <p:cNvSpPr>
            <a:spLocks noChangeArrowheads="1"/>
          </p:cNvSpPr>
          <p:nvPr/>
        </p:nvSpPr>
        <p:spPr bwMode="auto">
          <a:xfrm rot="1200000">
            <a:off x="5868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BBE0E3"/>
                </a:solidFill>
              </a:rPr>
              <a:t>есть (?)</a:t>
            </a:r>
            <a:endParaRPr lang="ru-RU" sz="1600" b="1" baseline="0" dirty="0">
              <a:solidFill>
                <a:srgbClr val="BBE0E3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1200000">
            <a:off x="5868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1764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6" name="AutoShape 4"/>
          <p:cNvSpPr>
            <a:spLocks noChangeArrowheads="1"/>
          </p:cNvSpPr>
          <p:nvPr/>
        </p:nvSpPr>
        <p:spPr bwMode="auto">
          <a:xfrm>
            <a:off x="6084000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есть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(?)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5" name="AutoShape 6"/>
          <p:cNvSpPr>
            <a:spLocks noChangeArrowheads="1"/>
          </p:cNvSpPr>
          <p:nvPr/>
        </p:nvSpPr>
        <p:spPr bwMode="auto">
          <a:xfrm>
            <a:off x="1582738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есть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 smtClean="0">
                <a:solidFill>
                  <a:srgbClr val="FF0000"/>
                </a:solidFill>
              </a:rPr>
              <a:t>?</a:t>
            </a:r>
            <a:r>
              <a:rPr lang="ru-RU" sz="1600" dirty="0" smtClean="0">
                <a:solidFill>
                  <a:srgbClr val="FF0000"/>
                </a:solidFill>
              </a:rPr>
              <a:t>)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1582738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1582738" y="176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79" name="Oval 11"/>
          <p:cNvSpPr>
            <a:spLocks noChangeAspect="1" noChangeArrowheads="1"/>
          </p:cNvSpPr>
          <p:nvPr/>
        </p:nvSpPr>
        <p:spPr bwMode="auto">
          <a:xfrm>
            <a:off x="540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b="1" baseline="0" dirty="0" smtClean="0">
                <a:solidFill>
                  <a:srgbClr val="0000FF"/>
                </a:solidFill>
              </a:rPr>
              <a:t>Всякий</a:t>
            </a:r>
            <a:br>
              <a:rPr lang="ru-RU" sz="1600" b="1" baseline="0" dirty="0" smtClean="0">
                <a:solidFill>
                  <a:srgbClr val="0000FF"/>
                </a:solidFill>
              </a:rPr>
            </a:br>
            <a:r>
              <a:rPr lang="ru-RU" sz="1600" b="1" baseline="0" dirty="0" smtClean="0">
                <a:solidFill>
                  <a:srgbClr val="0000FF"/>
                </a:solidFill>
              </a:rPr>
              <a:t>ландыш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7180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белый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1" name="Oval 13"/>
          <p:cNvSpPr>
            <a:spLocks noChangeAspect="1" noChangeArrowheads="1"/>
          </p:cNvSpPr>
          <p:nvPr/>
        </p:nvSpPr>
        <p:spPr bwMode="auto">
          <a:xfrm>
            <a:off x="540000" y="2700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b="1" baseline="0" dirty="0" smtClean="0">
                <a:solidFill>
                  <a:srgbClr val="0000FF"/>
                </a:solidFill>
              </a:rPr>
              <a:t/>
            </a:r>
            <a:br>
              <a:rPr lang="ru-RU" b="1" baseline="0" dirty="0" smtClean="0">
                <a:solidFill>
                  <a:srgbClr val="0000FF"/>
                </a:solidFill>
              </a:rPr>
            </a:br>
            <a:r>
              <a:rPr lang="ru-RU" b="1" baseline="0" dirty="0" smtClean="0">
                <a:solidFill>
                  <a:srgbClr val="0000FF"/>
                </a:solidFill>
              </a:rPr>
              <a:t>сосна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7182" name="Oval 14"/>
          <p:cNvSpPr>
            <a:spLocks noChangeAspect="1" noChangeArrowheads="1"/>
          </p:cNvSpPr>
          <p:nvPr/>
        </p:nvSpPr>
        <p:spPr bwMode="auto">
          <a:xfrm>
            <a:off x="3060000" y="2700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дерево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540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1800" b="1" baseline="0" dirty="0" smtClean="0">
                <a:solidFill>
                  <a:srgbClr val="0000FF"/>
                </a:solidFill>
              </a:rPr>
              <a:t>,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4" name="Oval 16"/>
          <p:cNvSpPr>
            <a:spLocks noChangeAspect="1" noChangeArrowheads="1"/>
          </p:cNvSpPr>
          <p:nvPr/>
        </p:nvSpPr>
        <p:spPr bwMode="auto">
          <a:xfrm>
            <a:off x="540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всякая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сосна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85" name="Oval 17"/>
          <p:cNvSpPr>
            <a:spLocks noChangeAspect="1" noChangeArrowheads="1"/>
          </p:cNvSpPr>
          <p:nvPr/>
        </p:nvSpPr>
        <p:spPr bwMode="auto">
          <a:xfrm>
            <a:off x="3060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белая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слон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b="1" baseline="0" dirty="0" smtClean="0">
                <a:solidFill>
                  <a:srgbClr val="0000FF"/>
                </a:solidFill>
              </a:rPr>
              <a:t>имеющий</a:t>
            </a:r>
            <a:br>
              <a:rPr lang="ru-RU" sz="1600" b="1" baseline="0" dirty="0" smtClean="0">
                <a:solidFill>
                  <a:srgbClr val="0000FF"/>
                </a:solidFill>
              </a:rPr>
            </a:br>
            <a:r>
              <a:rPr lang="ru-RU" b="1" baseline="0" dirty="0" smtClean="0">
                <a:solidFill>
                  <a:srgbClr val="0000FF"/>
                </a:solidFill>
              </a:rPr>
              <a:t>хобот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2700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sz="1300" dirty="0" smtClean="0">
                <a:solidFill>
                  <a:srgbClr val="0000FF"/>
                </a:solidFill>
              </a:rPr>
              <a:t/>
            </a:r>
            <a:br>
              <a:rPr lang="ru-RU" sz="1300" dirty="0" smtClean="0">
                <a:solidFill>
                  <a:srgbClr val="0000FF"/>
                </a:solidFill>
              </a:rPr>
            </a:br>
            <a:r>
              <a:rPr lang="ru-RU" sz="1300" dirty="0" smtClean="0">
                <a:solidFill>
                  <a:srgbClr val="0000FF"/>
                </a:solidFill>
              </a:rPr>
              <a:t>шахматный</a:t>
            </a:r>
            <a:r>
              <a:rPr lang="ru-RU" sz="1200" dirty="0" smtClean="0">
                <a:solidFill>
                  <a:srgbClr val="0000FF"/>
                </a:solidFill>
              </a:rPr>
              <a:t/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слон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2700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слон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4" name="Oval 22"/>
          <p:cNvSpPr>
            <a:spLocks noChangeAspect="1" noChangeArrowheads="1"/>
          </p:cNvSpPr>
          <p:nvPr/>
        </p:nvSpPr>
        <p:spPr bwMode="auto">
          <a:xfrm>
            <a:off x="5004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sz="1300" dirty="0" smtClean="0">
                <a:solidFill>
                  <a:srgbClr val="0000FF"/>
                </a:solidFill>
              </a:rPr>
              <a:t/>
            </a:r>
            <a:br>
              <a:rPr lang="ru-RU" sz="1300" dirty="0" smtClean="0">
                <a:solidFill>
                  <a:srgbClr val="0000FF"/>
                </a:solidFill>
              </a:rPr>
            </a:br>
            <a:r>
              <a:rPr lang="ru-RU" sz="1300" dirty="0" smtClean="0">
                <a:solidFill>
                  <a:srgbClr val="0000FF"/>
                </a:solidFill>
              </a:rPr>
              <a:t>шахматный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слон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5" name="Oval 23"/>
          <p:cNvSpPr>
            <a:spLocks noChangeAspect="1" noChangeArrowheads="1"/>
          </p:cNvSpPr>
          <p:nvPr/>
        </p:nvSpPr>
        <p:spPr bwMode="auto">
          <a:xfrm>
            <a:off x="7524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b="1" baseline="0" dirty="0" smtClean="0">
                <a:solidFill>
                  <a:srgbClr val="0000FF"/>
                </a:solidFill>
              </a:rPr>
              <a:t>имеющий</a:t>
            </a:r>
            <a:br>
              <a:rPr lang="ru-RU" sz="1600" b="1" baseline="0" dirty="0" smtClean="0">
                <a:solidFill>
                  <a:srgbClr val="0000FF"/>
                </a:solidFill>
              </a:rPr>
            </a:br>
            <a:r>
              <a:rPr lang="ru-RU" b="1" baseline="0" dirty="0" smtClean="0">
                <a:solidFill>
                  <a:srgbClr val="0000FF"/>
                </a:solidFill>
              </a:rPr>
              <a:t>хобот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1800" b="1" baseline="0" dirty="0" smtClean="0">
                <a:solidFill>
                  <a:srgbClr val="0000FF"/>
                </a:solidFill>
              </a:rPr>
              <a:t>,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трёх терминов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540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 rot="-5700000">
            <a:off x="540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TextBox 33"/>
          <p:cNvSpPr txBox="1"/>
          <p:nvPr/>
        </p:nvSpPr>
        <p:spPr>
          <a:xfrm>
            <a:off x="180000" y="5580000"/>
            <a:ext cx="432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Очевидно, что вывод </a:t>
            </a:r>
            <a:r>
              <a:rPr lang="ru-RU" sz="1600" dirty="0" smtClean="0">
                <a:solidFill>
                  <a:srgbClr val="FF66FF"/>
                </a:solidFill>
              </a:rPr>
              <a:t>неправомерен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/>
              <a:t>как очевидно и то, что неправомерность обусловлена </a:t>
            </a:r>
            <a:r>
              <a:rPr lang="ru-RU" sz="1600" dirty="0" smtClean="0">
                <a:solidFill>
                  <a:srgbClr val="FF66FF"/>
                </a:solidFill>
              </a:rPr>
              <a:t>отсутствием среднего термина</a:t>
            </a:r>
            <a:r>
              <a:rPr lang="ru-RU" sz="1600" dirty="0" smtClean="0"/>
              <a:t> (учетверением терминов).</a:t>
            </a:r>
            <a:endParaRPr lang="ru-RU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4464000" y="5580000"/>
            <a:ext cx="468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>
                <a:solidFill>
                  <a:srgbClr val="00FFFF"/>
                </a:solidFill>
              </a:rPr>
              <a:t>Иллюзия наличия среднего термина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создаваемая обозначением </a:t>
            </a:r>
            <a:r>
              <a:rPr lang="ru-RU" sz="1600" dirty="0" smtClean="0">
                <a:solidFill>
                  <a:srgbClr val="FF66FF"/>
                </a:solidFill>
              </a:rPr>
              <a:t>разных </a:t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rgbClr val="FF66FF"/>
                </a:solidFill>
              </a:rPr>
              <a:t>понятий одним словом</a:t>
            </a:r>
            <a:r>
              <a:rPr lang="ru-RU" sz="1600" dirty="0" smtClean="0"/>
              <a:t> в нарушение закона тождества, не делает вывод правомерным.</a:t>
            </a:r>
            <a:endParaRPr lang="ru-RU" sz="1600" dirty="0"/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5700000">
            <a:off x="5004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10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6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79254" grpId="0" animBg="1"/>
      <p:bldP spid="479255" grpId="0" animBg="1"/>
      <p:bldP spid="479259" grpId="0" animBg="1"/>
      <p:bldP spid="35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863" y="1332000"/>
            <a:ext cx="8877300" cy="5292725"/>
          </a:xfrm>
        </p:spPr>
        <p:txBody>
          <a:bodyPr/>
          <a:lstStyle/>
          <a:p>
            <a:pPr eaLnBrk="1" hangingPunct="1">
              <a:spcBef>
                <a:spcPts val="432"/>
              </a:spcBef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Вывод –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rgbClr val="00FFFF"/>
                </a:solidFill>
              </a:rPr>
              <a:t>частное суждение.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Поскольку доказано, что меньшая посылка – утвердительное суждение, меньший термин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третьей фигуры</a:t>
            </a:r>
            <a:r>
              <a:rPr lang="ru-RU" sz="1800" b="1" dirty="0" smtClean="0">
                <a:solidFill>
                  <a:schemeClr val="accent3"/>
                </a:solidFill>
              </a:rPr>
              <a:t> – предикат меньшей посылки) в ней не распределён.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 таком случае он не может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быть распределён и в выводе.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Коль скоро субъект вывода не распределён, </a:t>
            </a:r>
            <a:r>
              <a:rPr lang="ru-RU" sz="1800" b="1" dirty="0" smtClean="0">
                <a:solidFill>
                  <a:srgbClr val="00FFFF"/>
                </a:solidFill>
              </a:rPr>
              <a:t>вывод – суждение частное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Третья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Правила третьей фигуры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5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 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6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Третья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Назначение третьей фигуры</a:t>
            </a:r>
          </a:p>
        </p:txBody>
      </p:sp>
      <p:sp>
        <p:nvSpPr>
          <p:cNvPr id="458758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>
                <a:solidFill>
                  <a:srgbClr val="0000FF"/>
                </a:solidFill>
              </a:rPr>
              <a:t/>
            </a:r>
            <a:br>
              <a:rPr lang="ru-RU" sz="800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59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0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58763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5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9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25513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термин</a:t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>
                <a:solidFill>
                  <a:srgbClr val="00FFFF"/>
                </a:solidFill>
              </a:rPr>
              <a:t>субъектом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360000" y="2448000"/>
            <a:ext cx="3384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defRPr/>
            </a:pPr>
            <a:r>
              <a:rPr lang="ru-RU" kern="0" dirty="0">
                <a:solidFill>
                  <a:srgbClr val="FFFF00"/>
                </a:solidFill>
              </a:rPr>
              <a:t>Правила третьей фигуры</a:t>
            </a:r>
            <a:endParaRPr lang="ru-RU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sz="1600" kern="0" dirty="0">
                <a:solidFill>
                  <a:srgbClr val="00FF00"/>
                </a:solidFill>
                <a:latin typeface="+mn-lt"/>
              </a:rPr>
              <a:t>Меньшая</a:t>
            </a:r>
            <a:r>
              <a:rPr lang="ru-RU" sz="1600" kern="0" dirty="0">
                <a:latin typeface="+mn-lt"/>
              </a:rPr>
              <a:t> посылка </a:t>
            </a:r>
            <a:r>
              <a:rPr lang="ru-RU" sz="1600" kern="0" dirty="0" smtClean="0">
                <a:latin typeface="+mn-lt"/>
              </a:rPr>
              <a:t>должна </a:t>
            </a:r>
            <a:r>
              <a:rPr lang="ru-RU" sz="1600" kern="0" dirty="0">
                <a:latin typeface="+mn-lt"/>
              </a:rPr>
              <a:t>быть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утвердительным</a:t>
            </a:r>
            <a:r>
              <a:rPr lang="ru-RU" sz="1600" kern="0" dirty="0" smtClean="0">
                <a:latin typeface="+mn-lt"/>
              </a:rPr>
              <a:t> суждением</a:t>
            </a:r>
            <a:r>
              <a:rPr lang="ru-RU" sz="1600" kern="0" dirty="0">
                <a:latin typeface="+mn-lt"/>
              </a:rPr>
              <a:t>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sz="1600" kern="0" dirty="0">
                <a:solidFill>
                  <a:srgbClr val="66FF33"/>
                </a:solidFill>
                <a:latin typeface="+mn-lt"/>
              </a:rPr>
              <a:t>Вывод</a:t>
            </a:r>
            <a:r>
              <a:rPr lang="ru-RU" sz="1600" kern="0" dirty="0">
                <a:latin typeface="+mn-lt"/>
              </a:rPr>
              <a:t> – 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частное</a:t>
            </a:r>
            <a:r>
              <a:rPr lang="ru-RU" sz="1600" kern="0" dirty="0">
                <a:latin typeface="+mn-lt"/>
              </a:rPr>
              <a:t> суждение</a:t>
            </a:r>
            <a:r>
              <a:rPr lang="ru-RU" sz="1600" kern="0" dirty="0" smtClean="0">
                <a:latin typeface="+mn-lt"/>
              </a:rPr>
              <a:t>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0000" y="3960000"/>
            <a:ext cx="3744000" cy="280800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lIns="36000" rIns="36000" bIns="46800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/>
              <a:t>Назначение </a:t>
            </a:r>
            <a:r>
              <a:rPr lang="ru-RU" sz="1600" dirty="0" smtClean="0">
                <a:solidFill>
                  <a:srgbClr val="00FFFF"/>
                </a:solidFill>
              </a:rPr>
              <a:t>третьей</a:t>
            </a:r>
            <a:r>
              <a:rPr lang="ru-RU" sz="1600" dirty="0" smtClean="0"/>
              <a:t> фигуры – </a:t>
            </a:r>
            <a:br>
              <a:rPr lang="ru-RU" sz="1600" dirty="0" smtClean="0"/>
            </a:br>
            <a:r>
              <a:rPr lang="ru-RU" sz="1600" dirty="0" smtClean="0"/>
              <a:t>демонстрация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неправомерности обобщений</a:t>
            </a:r>
            <a:r>
              <a:rPr lang="ru-RU" sz="1600" dirty="0" smtClean="0"/>
              <a:t>: </a:t>
            </a:r>
            <a:br>
              <a:rPr lang="ru-RU" sz="1600" dirty="0" smtClean="0"/>
            </a:br>
            <a:r>
              <a:rPr lang="ru-RU" sz="1600" dirty="0" smtClean="0"/>
              <a:t>меньшая (утвердительная) </a:t>
            </a:r>
            <a:br>
              <a:rPr lang="ru-RU" sz="1600" dirty="0" smtClean="0"/>
            </a:br>
            <a:r>
              <a:rPr lang="ru-RU" sz="1600" dirty="0" smtClean="0"/>
              <a:t>посылка приписывает субъекту </a:t>
            </a:r>
            <a:br>
              <a:rPr lang="ru-RU" sz="1600" dirty="0" smtClean="0"/>
            </a:br>
            <a:r>
              <a:rPr lang="ru-RU" sz="1600" dirty="0" smtClean="0"/>
              <a:t>предикат, отличный от того, что </a:t>
            </a:r>
            <a:br>
              <a:rPr lang="ru-RU" sz="1600" dirty="0" smtClean="0"/>
            </a:br>
            <a:r>
              <a:rPr lang="ru-RU" sz="1600" dirty="0" smtClean="0"/>
              <a:t>приписывается (или отрицается) </a:t>
            </a:r>
            <a:br>
              <a:rPr lang="ru-RU" sz="1600" dirty="0" smtClean="0"/>
            </a:br>
            <a:r>
              <a:rPr lang="ru-RU" sz="1600" dirty="0" smtClean="0"/>
              <a:t>б</a:t>
            </a:r>
            <a:r>
              <a:rPr lang="en-GB" sz="1600" dirty="0" smtClean="0"/>
              <a:t>ó</a:t>
            </a:r>
            <a:r>
              <a:rPr lang="ru-RU" sz="1600" dirty="0" smtClean="0"/>
              <a:t>льшей, тем самым либо выводя </a:t>
            </a:r>
            <a:br>
              <a:rPr lang="ru-RU" sz="1600" dirty="0" smtClean="0"/>
            </a:br>
            <a:r>
              <a:rPr lang="ru-RU" sz="1600" dirty="0" smtClean="0"/>
              <a:t>часть объёма меньшего термина </a:t>
            </a:r>
            <a:br>
              <a:rPr lang="ru-RU" sz="1600" dirty="0" smtClean="0"/>
            </a:br>
            <a:r>
              <a:rPr lang="ru-RU" sz="1600" dirty="0" smtClean="0"/>
              <a:t>из подчинения б</a:t>
            </a:r>
            <a:r>
              <a:rPr lang="en-GB" sz="1600" dirty="0" smtClean="0"/>
              <a:t>ó</a:t>
            </a:r>
            <a:r>
              <a:rPr lang="ru-RU" sz="1600" dirty="0" smtClean="0"/>
              <a:t>льшему, либо </a:t>
            </a:r>
            <a:br>
              <a:rPr lang="ru-RU" sz="1600" dirty="0" smtClean="0"/>
            </a:br>
            <a:r>
              <a:rPr lang="ru-RU" sz="1600" dirty="0" smtClean="0"/>
              <a:t>утверждая исключительно частный </a:t>
            </a:r>
            <a:br>
              <a:rPr lang="ru-RU" sz="1600" dirty="0" smtClean="0"/>
            </a:br>
            <a:r>
              <a:rPr lang="ru-RU" sz="1600" dirty="0" smtClean="0"/>
              <a:t>характер такого подчинения.</a:t>
            </a:r>
            <a:endParaRPr lang="ru-RU" sz="1600" dirty="0"/>
          </a:p>
        </p:txBody>
      </p:sp>
      <p:sp>
        <p:nvSpPr>
          <p:cNvPr id="20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/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 rot="-5400000">
            <a:off x="7704000" y="2736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vert="horz"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(не) суть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3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>
              <a:lnSpc>
                <a:spcPct val="75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 rot="-5400000">
            <a:off x="4464000" y="2736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средний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5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 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6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Третья фигура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Модусы третьей фигуры</a:t>
            </a:r>
          </a:p>
        </p:txBody>
      </p:sp>
      <p:sp>
        <p:nvSpPr>
          <p:cNvPr id="458758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800" dirty="0" smtClean="0">
              <a:solidFill>
                <a:srgbClr val="0000FF"/>
              </a:solidFill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59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0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58763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5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84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третьей фигуры</a:t>
            </a:r>
            <a:endParaRPr lang="ru-RU" kern="0" dirty="0" smtClean="0"/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M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L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C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  <a:endParaRPr lang="ru-RU" sz="1600" kern="0" dirty="0">
              <a:latin typeface="+mn-lt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6000" y="4896000"/>
            <a:ext cx="4104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>(утвердительной или</a:t>
            </a:r>
            <a:r>
              <a:rPr lang="en-US" sz="1600" dirty="0" smtClean="0"/>
              <a:t> </a:t>
            </a:r>
            <a:r>
              <a:rPr lang="ru-RU" sz="1600" dirty="0" smtClean="0"/>
              <a:t>отрицательной)</a:t>
            </a:r>
            <a:r>
              <a:rPr lang="en-US" sz="1600" dirty="0" smtClean="0"/>
              <a:t> </a:t>
            </a: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ru-RU" sz="1600" dirty="0" smtClean="0"/>
              <a:t> посылкой</a:t>
            </a:r>
            <a:r>
              <a:rPr lang="en-US" sz="1600" dirty="0" smtClean="0"/>
              <a:t> </a:t>
            </a:r>
            <a:r>
              <a:rPr lang="ru-RU" sz="1600" dirty="0" smtClean="0"/>
              <a:t>(общей или</a:t>
            </a:r>
            <a:r>
              <a:rPr lang="en-US" sz="1600" dirty="0" smtClean="0"/>
              <a:t> </a:t>
            </a:r>
            <a:r>
              <a:rPr lang="ru-RU" sz="1600" dirty="0" smtClean="0"/>
              <a:t>частной)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/>
              <a:t>и </a:t>
            </a:r>
            <a:r>
              <a:rPr lang="ru-RU" sz="1600" dirty="0" smtClean="0">
                <a:solidFill>
                  <a:srgbClr val="00FF00"/>
                </a:solidFill>
              </a:rPr>
              <a:t>частной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/>
              <a:t>(утвердительной или отрицательной) с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25513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термин</a:t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>
                <a:solidFill>
                  <a:srgbClr val="00FFFF"/>
                </a:solidFill>
              </a:rPr>
              <a:t>субъектом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 rot="-5400000">
            <a:off x="7704000" y="2736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vert="horz"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(не) суть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0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>
              <a:lnSpc>
                <a:spcPct val="75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25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/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 rot="-5400000">
            <a:off x="4464000" y="2736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средний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  <p:bldP spid="17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5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6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pt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58758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59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0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58762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 smtClean="0">
              <a:solidFill>
                <a:srgbClr val="0000FF"/>
              </a:solidFill>
            </a:endParaRPr>
          </a:p>
          <a:p>
            <a:pPr algn="ctr"/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58763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4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200" dirty="0" smtClean="0">
                <a:solidFill>
                  <a:srgbClr val="0000FF"/>
                </a:solidFill>
              </a:rPr>
              <a:t/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5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6" name="Rectangle 14"/>
          <p:cNvSpPr>
            <a:spLocks noChangeArrowheads="1"/>
          </p:cNvSpPr>
          <p:nvPr/>
        </p:nvSpPr>
        <p:spPr bwMode="auto">
          <a:xfrm rot="-5400000">
            <a:off x="446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58767" name="Rectangle 15"/>
          <p:cNvSpPr>
            <a:spLocks noChangeArrowheads="1"/>
          </p:cNvSpPr>
          <p:nvPr/>
        </p:nvSpPr>
        <p:spPr bwMode="auto">
          <a:xfrm rot="-5400000">
            <a:off x="770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суть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84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третьей фигуры</a:t>
            </a:r>
            <a:endParaRPr lang="ru-RU" kern="0" dirty="0" smtClean="0"/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M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L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C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  <a:endParaRPr lang="ru-RU" sz="1600" kern="0" dirty="0">
              <a:latin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4896000"/>
            <a:ext cx="4104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br>
              <a:rPr lang="ru-RU" sz="1600" dirty="0" smtClean="0">
                <a:solidFill>
                  <a:srgbClr val="FFCC00"/>
                </a:solidFill>
              </a:rPr>
            </a:br>
            <a:r>
              <a:rPr lang="ru-RU" sz="1600" dirty="0" smtClean="0"/>
              <a:t>даёт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/>
              <a:t>(с учётом правила частного вывода) </a:t>
            </a:r>
            <a:r>
              <a:rPr lang="ru-RU" sz="1600" dirty="0" smtClean="0">
                <a:solidFill>
                  <a:srgbClr val="00FF00"/>
                </a:solidFill>
              </a:rPr>
              <a:t>частноутвердительный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25513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термин</a:t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>
                <a:solidFill>
                  <a:srgbClr val="00FFFF"/>
                </a:solidFill>
              </a:rPr>
              <a:t>субъектом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5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5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58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5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53 0 " pathEditMode="relative" ptsTypes="AA">
                                      <p:cBhvr>
                                        <p:cTn id="52" dur="20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1000"/>
                                        <p:tgtEl>
                                          <p:spTgt spid="45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1000"/>
                                        <p:tgtEl>
                                          <p:spTgt spid="45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4" grpId="0" animBg="1"/>
      <p:bldP spid="458755" grpId="0" animBg="1"/>
      <p:bldP spid="458756" grpId="0" animBg="1"/>
      <p:bldP spid="458758" grpId="0" animBg="1"/>
      <p:bldP spid="458759" grpId="0" animBg="1"/>
      <p:bldP spid="458760" grpId="0" animBg="1"/>
      <p:bldP spid="458762" grpId="0" animBg="1"/>
      <p:bldP spid="458763" grpId="0" animBg="1"/>
      <p:bldP spid="458764" grpId="0" animBg="1"/>
      <p:bldP spid="458765" grpId="0" animBg="1"/>
      <p:bldP spid="458766" grpId="0" animBg="1"/>
      <p:bldP spid="458766" grpId="1" animBg="1"/>
      <p:bldP spid="458766" grpId="2" animBg="1"/>
      <p:bldP spid="19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40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400" dirty="0">
                <a:solidFill>
                  <a:srgbClr val="0000CC"/>
                </a:solidFill>
              </a:rPr>
              <a:t/>
            </a:r>
            <a:br>
              <a:rPr lang="ru-RU" sz="1400" dirty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8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pt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402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102 " pathEditMode="relative" ptsTypes="AA">
                                      <p:cBhvr>
                                        <p:cTn id="42" dur="2000" spd="-100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8" grpId="0" animBg="1"/>
      <p:bldP spid="525318" grpId="1" animBg="1"/>
      <p:bldP spid="525318" grpId="2" animBg="1"/>
      <p:bldP spid="525318" grpId="3" animBg="1"/>
      <p:bldP spid="525318" grpId="4" animBg="1"/>
      <p:bldP spid="525319" grpId="0" animBg="1"/>
      <p:bldP spid="525319" grpId="1" animBg="1"/>
      <p:bldP spid="525319" grpId="2" animBg="1"/>
      <p:bldP spid="525320" grpId="0" animBg="1"/>
      <p:bldP spid="525320" grpId="1" animBg="1"/>
      <p:bldP spid="525327" grpId="0"/>
      <p:bldP spid="27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r>
              <a:rPr lang="en-US" dirty="0">
                <a:solidFill>
                  <a:srgbClr val="0000CC"/>
                </a:solidFill>
              </a:rPr>
              <a:t/>
            </a:r>
            <a:br>
              <a:rPr lang="en-US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04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80000" y="1872000"/>
            <a:ext cx="306891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pt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402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4144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8" grpId="0" animBg="1"/>
      <p:bldP spid="525318" grpId="1" animBg="1"/>
      <p:bldP spid="525318" grpId="2" animBg="1"/>
      <p:bldP spid="525318" grpId="3" animBg="1"/>
      <p:bldP spid="525318" grpId="4" animBg="1"/>
      <p:bldP spid="525319" grpId="0" animBg="1"/>
      <p:bldP spid="525319" grpId="1" animBg="1"/>
      <p:bldP spid="525319" grpId="2" animBg="1"/>
      <p:bldP spid="525320" grpId="0" animBg="1"/>
      <p:bldP spid="525320" grpId="1" animBg="1"/>
      <p:bldP spid="27" grpId="0" build="p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5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6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58758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>
                <a:solidFill>
                  <a:srgbClr val="0000FF"/>
                </a:solidFill>
              </a:rPr>
              <a:t/>
            </a:r>
            <a:br>
              <a:rPr lang="ru-RU" sz="800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59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0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58762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800" dirty="0" smtClean="0">
              <a:solidFill>
                <a:srgbClr val="0000FF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58763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4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200" dirty="0" smtClean="0">
                <a:solidFill>
                  <a:srgbClr val="0000FF"/>
                </a:solidFill>
              </a:rPr>
              <a:t/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5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6" name="Rectangle 14"/>
          <p:cNvSpPr>
            <a:spLocks noChangeArrowheads="1"/>
          </p:cNvSpPr>
          <p:nvPr/>
        </p:nvSpPr>
        <p:spPr bwMode="auto">
          <a:xfrm rot="-5400000">
            <a:off x="446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58767" name="Rectangle 15"/>
          <p:cNvSpPr>
            <a:spLocks noChangeArrowheads="1"/>
          </p:cNvSpPr>
          <p:nvPr/>
        </p:nvSpPr>
        <p:spPr bwMode="auto">
          <a:xfrm rot="-5400000">
            <a:off x="770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суть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84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третьей фигуры</a:t>
            </a:r>
            <a:endParaRPr lang="ru-RU" kern="0" dirty="0" smtClean="0"/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M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L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C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  <a:endParaRPr lang="ru-RU" sz="1600" kern="0" dirty="0">
              <a:latin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4896000"/>
            <a:ext cx="4104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частноутвердительной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br>
              <a:rPr lang="ru-RU" sz="1600" dirty="0" smtClean="0">
                <a:solidFill>
                  <a:srgbClr val="FFCC00"/>
                </a:solidFill>
              </a:rPr>
            </a:br>
            <a:r>
              <a:rPr lang="ru-RU" sz="1600" dirty="0" smtClean="0"/>
              <a:t>даёт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частноутвердительный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25513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термин</a:t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>
                <a:solidFill>
                  <a:srgbClr val="00FFFF"/>
                </a:solidFill>
              </a:rPr>
              <a:t>субъектом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5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5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58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5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53 0 " pathEditMode="relative" ptsTypes="AA">
                                      <p:cBhvr>
                                        <p:cTn id="52" dur="20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1000"/>
                                        <p:tgtEl>
                                          <p:spTgt spid="45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1000"/>
                                        <p:tgtEl>
                                          <p:spTgt spid="45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4" grpId="0" animBg="1"/>
      <p:bldP spid="458755" grpId="0" animBg="1"/>
      <p:bldP spid="458756" grpId="0" animBg="1"/>
      <p:bldP spid="458758" grpId="0" animBg="1"/>
      <p:bldP spid="458759" grpId="0" animBg="1"/>
      <p:bldP spid="458760" grpId="0" animBg="1"/>
      <p:bldP spid="458762" grpId="0" animBg="1"/>
      <p:bldP spid="458763" grpId="0" animBg="1"/>
      <p:bldP spid="458764" grpId="0" animBg="1"/>
      <p:bldP spid="458765" grpId="0" animBg="1"/>
      <p:bldP spid="458766" grpId="0" animBg="1"/>
      <p:bldP spid="458766" grpId="1" animBg="1"/>
      <p:bldP spid="458766" grpId="2" animBg="1"/>
      <p:bldP spid="458767" grpId="0" animBg="1"/>
      <p:bldP spid="19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440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40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400" dirty="0">
                <a:solidFill>
                  <a:srgbClr val="0000CC"/>
                </a:solidFill>
              </a:rPr>
              <a:t/>
            </a:r>
            <a:br>
              <a:rPr lang="ru-RU" sz="1400" dirty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00000" y="3924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  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620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432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88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80000" y="349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521 0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9931 " pathEditMode="relative" ptsTypes="AA">
                                      <p:cBhvr>
                                        <p:cTn id="42" dur="2000" spd="-100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1" grpId="0" animBg="1" autoUpdateAnimBg="0"/>
      <p:bldP spid="525321" grpId="1" animBg="1"/>
      <p:bldP spid="525321" grpId="2" animBg="1"/>
      <p:bldP spid="525321" grpId="3" animBg="1"/>
      <p:bldP spid="525321" grpId="4" animBg="1"/>
      <p:bldP spid="525324" grpId="0" animBg="1"/>
      <p:bldP spid="525324" grpId="1" animBg="1"/>
      <p:bldP spid="525324" grpId="2" animBg="1"/>
      <p:bldP spid="525326" grpId="0" animBg="1"/>
      <p:bldP spid="525326" grpId="1" animBg="1"/>
      <p:bldP spid="29" grpId="0" build="p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440000" y="348932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Люди</a:t>
            </a:r>
          </a:p>
          <a:p>
            <a:pPr algn="ctr"/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endParaRPr lang="ru-RU" sz="1600" dirty="0" smtClean="0">
              <a:solidFill>
                <a:srgbClr val="0000CC"/>
              </a:solidFill>
            </a:endParaRPr>
          </a:p>
          <a:p>
            <a:pPr algn="ctr"/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r>
              <a:rPr lang="en-US" dirty="0">
                <a:solidFill>
                  <a:srgbClr val="0000CC"/>
                </a:solidFill>
              </a:rPr>
              <a:t/>
            </a:r>
            <a:br>
              <a:rPr lang="en-US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04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00000" y="3888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Греки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620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Поэты</a:t>
            </a: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432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880000" y="3492000"/>
            <a:ext cx="266412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поэт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люди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80000" y="1872000"/>
            <a:ext cx="306891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302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8889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1" grpId="0" animBg="1" autoUpdateAnimBg="0"/>
      <p:bldP spid="525321" grpId="1" animBg="1"/>
      <p:bldP spid="525321" grpId="2" animBg="1"/>
      <p:bldP spid="525321" grpId="3" animBg="1"/>
      <p:bldP spid="525321" grpId="4" animBg="1"/>
      <p:bldP spid="525324" grpId="0" animBg="1"/>
      <p:bldP spid="525324" grpId="1" animBg="1"/>
      <p:bldP spid="525324" grpId="2" animBg="1"/>
      <p:bldP spid="525326" grpId="0" animBg="1"/>
      <p:bldP spid="525326" grpId="1" animBg="1"/>
      <p:bldP spid="29" grpId="0" build="p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5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6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58758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>
                <a:solidFill>
                  <a:srgbClr val="0000FF"/>
                </a:solidFill>
              </a:rPr>
              <a:t/>
            </a:r>
            <a:br>
              <a:rPr lang="ru-RU" sz="800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59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0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58762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58763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4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5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6" name="Rectangle 14"/>
          <p:cNvSpPr>
            <a:spLocks noChangeArrowheads="1"/>
          </p:cNvSpPr>
          <p:nvPr/>
        </p:nvSpPr>
        <p:spPr bwMode="auto">
          <a:xfrm rot="-5400000">
            <a:off x="446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58767" name="Rectangle 15"/>
          <p:cNvSpPr>
            <a:spLocks noChangeArrowheads="1"/>
          </p:cNvSpPr>
          <p:nvPr/>
        </p:nvSpPr>
        <p:spPr bwMode="auto">
          <a:xfrm rot="-5400000">
            <a:off x="770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суть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84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третьей фигуры</a:t>
            </a:r>
            <a:endParaRPr lang="ru-RU" kern="0" dirty="0" smtClean="0"/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M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L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C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  <a:endParaRPr lang="ru-RU" sz="1600" kern="0" dirty="0">
              <a:latin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4896000"/>
            <a:ext cx="4104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частноутвердительной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r>
              <a:rPr lang="ru-RU" sz="1600" dirty="0" smtClean="0"/>
              <a:t>даёт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частноутвердительный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25513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термин</a:t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>
                <a:solidFill>
                  <a:srgbClr val="00FFFF"/>
                </a:solidFill>
              </a:rPr>
              <a:t>субъектом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5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5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58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5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53 0 " pathEditMode="relative" ptsTypes="AA">
                                      <p:cBhvr>
                                        <p:cTn id="52" dur="20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1000"/>
                                        <p:tgtEl>
                                          <p:spTgt spid="45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1000"/>
                                        <p:tgtEl>
                                          <p:spTgt spid="45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4" grpId="0" animBg="1"/>
      <p:bldP spid="458755" grpId="0" animBg="1"/>
      <p:bldP spid="458756" grpId="0" animBg="1"/>
      <p:bldP spid="458758" grpId="0" animBg="1"/>
      <p:bldP spid="458759" grpId="0" animBg="1"/>
      <p:bldP spid="458760" grpId="0" animBg="1"/>
      <p:bldP spid="458762" grpId="0" animBg="1"/>
      <p:bldP spid="458763" grpId="0" animBg="1"/>
      <p:bldP spid="458764" grpId="0" animBg="1"/>
      <p:bldP spid="458765" grpId="0" animBg="1"/>
      <p:bldP spid="458766" grpId="0" animBg="1"/>
      <p:bldP spid="458766" grpId="1" animBg="1"/>
      <p:bldP spid="458766" grpId="2" animBg="1"/>
      <p:bldP spid="458767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04000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трёх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определения силлогизма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правила трёх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: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если средний термин не распределён ни в одной из посылок,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крайние термины могут оказаться связанными с такими частями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объёма среднего термина, </a:t>
            </a:r>
            <a:r>
              <a:rPr lang="ru-RU" sz="1800" b="1" dirty="0" smtClean="0">
                <a:solidFill>
                  <a:schemeClr val="accent3"/>
                </a:solidFill>
              </a:rPr>
              <a:t>которые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не имеют общих элементов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что равносильно </a:t>
            </a:r>
            <a:r>
              <a:rPr lang="ru-RU" sz="1800" b="1" dirty="0" smtClean="0">
                <a:solidFill>
                  <a:srgbClr val="FF66FF"/>
                </a:solidFill>
              </a:rPr>
              <a:t>отсутствию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 (учетверению терминов).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терминов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40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400" dirty="0">
                <a:solidFill>
                  <a:srgbClr val="0000CC"/>
                </a:solidFill>
              </a:rPr>
              <a:t/>
            </a:r>
            <a:br>
              <a:rPr lang="ru-RU" sz="1400" dirty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440000" y="348932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00000" y="3924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  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620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432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1440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116000" y="5508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296000" y="5868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432000" y="493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8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80000" y="349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80000" y="511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1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882 0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9953 " pathEditMode="relative" ptsTypes="AA">
                                      <p:cBhvr>
                                        <p:cTn id="42" dur="2000" spd="-100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1" grpId="0" animBg="1" autoUpdateAnimBg="0"/>
      <p:bldP spid="525331" grpId="1" animBg="1"/>
      <p:bldP spid="525331" grpId="2" animBg="1"/>
      <p:bldP spid="525331" grpId="3" animBg="1"/>
      <p:bldP spid="525331" grpId="4" animBg="1"/>
      <p:bldP spid="525332" grpId="0" animBg="1"/>
      <p:bldP spid="525332" grpId="1" animBg="1"/>
      <p:bldP spid="525332" grpId="2" animBg="1"/>
      <p:bldP spid="525334" grpId="0" animBg="1"/>
      <p:bldP spid="525334" grpId="1" animBg="1"/>
      <p:bldP spid="31" grpId="0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r>
              <a:rPr lang="en-US" dirty="0">
                <a:solidFill>
                  <a:srgbClr val="0000CC"/>
                </a:solidFill>
              </a:rPr>
              <a:t/>
            </a:r>
            <a:br>
              <a:rPr lang="en-US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04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440000" y="348932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Люди</a:t>
            </a:r>
          </a:p>
          <a:p>
            <a:pPr algn="ctr"/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endParaRPr lang="ru-RU" sz="1600" dirty="0" smtClean="0">
              <a:solidFill>
                <a:srgbClr val="0000CC"/>
              </a:solidFill>
            </a:endParaRPr>
          </a:p>
          <a:p>
            <a:pPr algn="ctr"/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00000" y="3888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Греки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620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Поэты</a:t>
            </a: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432000" y="330993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1440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Белые</a:t>
            </a: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116000" y="5508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Птицы</a:t>
            </a: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296000" y="5868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Гуси</a:t>
            </a: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432000" y="493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80000" y="5112000"/>
            <a:ext cx="283962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гусь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гуси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белые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белые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птицы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1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0000" y="1872000"/>
            <a:ext cx="306891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2880000" y="3492000"/>
            <a:ext cx="266412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поэт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люди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3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9953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1" grpId="0" animBg="1" autoUpdateAnimBg="0"/>
      <p:bldP spid="525331" grpId="1" animBg="1"/>
      <p:bldP spid="525331" grpId="2" animBg="1"/>
      <p:bldP spid="525331" grpId="3" animBg="1"/>
      <p:bldP spid="525331" grpId="4" animBg="1"/>
      <p:bldP spid="525332" grpId="0" animBg="1"/>
      <p:bldP spid="525332" grpId="1" animBg="1"/>
      <p:bldP spid="525332" grpId="2" animBg="1"/>
      <p:bldP spid="525334" grpId="0" animBg="1"/>
      <p:bldP spid="525334" grpId="1" animBg="1"/>
      <p:bldP spid="31" grpId="0" build="p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5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58756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l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pt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58758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>
                <a:solidFill>
                  <a:srgbClr val="0000FF"/>
                </a:solidFill>
              </a:rPr>
              <a:t/>
            </a:r>
            <a:br>
              <a:rPr lang="ru-RU" sz="800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59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0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58762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58763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4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endParaRPr lang="ru-RU" sz="1200" dirty="0" smtClean="0">
              <a:solidFill>
                <a:srgbClr val="0000FF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5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6" name="Rectangle 14"/>
          <p:cNvSpPr>
            <a:spLocks noChangeArrowheads="1"/>
          </p:cNvSpPr>
          <p:nvPr/>
        </p:nvSpPr>
        <p:spPr bwMode="auto">
          <a:xfrm rot="-5400000">
            <a:off x="453575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58767" name="Rectangle 15"/>
          <p:cNvSpPr>
            <a:spLocks noChangeArrowheads="1"/>
          </p:cNvSpPr>
          <p:nvPr/>
        </p:nvSpPr>
        <p:spPr bwMode="auto">
          <a:xfrm rot="-5400000">
            <a:off x="770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не суть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84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третьей фигуры</a:t>
            </a:r>
            <a:endParaRPr lang="ru-RU" kern="0" dirty="0" smtClean="0"/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M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L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C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  <a:endParaRPr lang="ru-RU" sz="1600" kern="0" dirty="0">
              <a:latin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4896000"/>
            <a:ext cx="4104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br>
              <a:rPr lang="ru-RU" sz="1600" dirty="0" smtClean="0">
                <a:solidFill>
                  <a:srgbClr val="FFCC00"/>
                </a:solidFill>
              </a:rPr>
            </a:br>
            <a:r>
              <a:rPr lang="ru-RU" sz="1600" dirty="0" smtClean="0"/>
              <a:t>даёт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/>
              <a:t>(с учётом правила частного вывода) </a:t>
            </a:r>
            <a:r>
              <a:rPr lang="ru-RU" sz="1600" dirty="0" smtClean="0">
                <a:solidFill>
                  <a:srgbClr val="00FF00"/>
                </a:solidFill>
              </a:rPr>
              <a:t>частноотрицательный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25513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термин</a:t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>
                <a:solidFill>
                  <a:srgbClr val="00FFFF"/>
                </a:solidFill>
              </a:rPr>
              <a:t>субъектом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5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5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58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5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53 0 " pathEditMode="relative" ptsTypes="AA">
                                      <p:cBhvr>
                                        <p:cTn id="52" dur="20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1000"/>
                                        <p:tgtEl>
                                          <p:spTgt spid="45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1000"/>
                                        <p:tgtEl>
                                          <p:spTgt spid="45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4" grpId="0" animBg="1"/>
      <p:bldP spid="458755" grpId="0" animBg="1"/>
      <p:bldP spid="458756" grpId="0" animBg="1"/>
      <p:bldP spid="458758" grpId="0" animBg="1"/>
      <p:bldP spid="458759" grpId="0" animBg="1"/>
      <p:bldP spid="458760" grpId="0" animBg="1"/>
      <p:bldP spid="458762" grpId="0" animBg="1"/>
      <p:bldP spid="458763" grpId="0" animBg="1"/>
      <p:bldP spid="458764" grpId="0" animBg="1"/>
      <p:bldP spid="458765" grpId="0" animBg="1"/>
      <p:bldP spid="458766" grpId="0" animBg="1"/>
      <p:bldP spid="458766" grpId="1" animBg="1"/>
      <p:bldP spid="458766" grpId="2" animBg="1"/>
      <p:bldP spid="458767" grpId="0" animBg="1"/>
      <p:bldP spid="19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7164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40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400" dirty="0">
                <a:solidFill>
                  <a:srgbClr val="0000CC"/>
                </a:solidFill>
              </a:rPr>
              <a:t/>
            </a:r>
            <a:br>
              <a:rPr lang="ru-RU" sz="1400" dirty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440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848000" y="2376000"/>
            <a:ext cx="684000" cy="68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00000" y="3924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  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620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5976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432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1440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116000" y="5508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296000" y="5868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432000" y="493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8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88000" y="2628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80000" y="349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80000" y="511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272000" y="248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4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l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pt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864 0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0996 " pathEditMode="relative" ptsTypes="AA">
                                      <p:cBhvr>
                                        <p:cTn id="42" dur="2000" spd="-100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7" grpId="0" animBg="1" autoUpdateAnimBg="0"/>
      <p:bldP spid="525337" grpId="1" animBg="1"/>
      <p:bldP spid="525337" grpId="2" animBg="1"/>
      <p:bldP spid="525337" grpId="3" animBg="1"/>
      <p:bldP spid="525337" grpId="4" animBg="1"/>
      <p:bldP spid="525323" grpId="0" animBg="1"/>
      <p:bldP spid="525323" grpId="1" animBg="1"/>
      <p:bldP spid="525323" grpId="2" animBg="1"/>
      <p:bldP spid="28" grpId="0" build="p"/>
      <p:bldP spid="525325" grpId="0" animBg="1"/>
      <p:bldP spid="525325" grpId="1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7164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Цветы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r>
              <a:rPr lang="en-US" dirty="0">
                <a:solidFill>
                  <a:srgbClr val="0000CC"/>
                </a:solidFill>
              </a:rPr>
              <a:t/>
            </a:r>
            <a:br>
              <a:rPr lang="en-US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04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440000" y="348932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Люди</a:t>
            </a:r>
          </a:p>
          <a:p>
            <a:pPr algn="ctr"/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endParaRPr lang="ru-RU" sz="1600" dirty="0" smtClean="0">
              <a:solidFill>
                <a:srgbClr val="0000CC"/>
              </a:solidFill>
            </a:endParaRPr>
          </a:p>
          <a:p>
            <a:pPr algn="ctr"/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848000" y="2376000"/>
            <a:ext cx="684000" cy="68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5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Лютики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00000" y="3888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Греки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620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Поэты</a:t>
            </a: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5976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432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1440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Белые</a:t>
            </a: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116000" y="5508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Птицы</a:t>
            </a: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296000" y="5868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Гуси</a:t>
            </a: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432000" y="493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0000" y="2628000"/>
            <a:ext cx="301954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00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лютик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00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цветок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цветы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лютики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272000" y="248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Розы</a:t>
            </a:r>
          </a:p>
        </p:txBody>
      </p:sp>
      <p:sp>
        <p:nvSpPr>
          <p:cNvPr id="24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l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pt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80000" y="1872000"/>
            <a:ext cx="306891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880000" y="3492000"/>
            <a:ext cx="266412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поэт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люди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880000" y="5112000"/>
            <a:ext cx="283962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гусь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гуси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белые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белые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птицы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083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0996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7" grpId="0" animBg="1" autoUpdateAnimBg="0"/>
      <p:bldP spid="525337" grpId="1" animBg="1"/>
      <p:bldP spid="525337" grpId="2" animBg="1"/>
      <p:bldP spid="525323" grpId="0" animBg="1"/>
      <p:bldP spid="525323" grpId="1" animBg="1"/>
      <p:bldP spid="28" grpId="0" build="p"/>
      <p:bldP spid="525325" grpId="0" animBg="1"/>
      <p:bldP spid="525325" grpId="1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5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6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rd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58758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>
                <a:solidFill>
                  <a:srgbClr val="0000FF"/>
                </a:solidFill>
              </a:rPr>
              <a:t/>
            </a:r>
            <a:br>
              <a:rPr lang="ru-RU" sz="800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59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0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58762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58763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4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200" dirty="0" smtClean="0">
                <a:solidFill>
                  <a:srgbClr val="0000FF"/>
                </a:solidFill>
              </a:rPr>
              <a:t/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5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6" name="Rectangle 14"/>
          <p:cNvSpPr>
            <a:spLocks noChangeArrowheads="1"/>
          </p:cNvSpPr>
          <p:nvPr/>
        </p:nvSpPr>
        <p:spPr bwMode="auto">
          <a:xfrm rot="-5400000">
            <a:off x="446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58767" name="Rectangle 15"/>
          <p:cNvSpPr>
            <a:spLocks noChangeArrowheads="1"/>
          </p:cNvSpPr>
          <p:nvPr/>
        </p:nvSpPr>
        <p:spPr bwMode="auto">
          <a:xfrm rot="-5400000">
            <a:off x="770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не суть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84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третьей фигуры</a:t>
            </a:r>
            <a:endParaRPr lang="ru-RU" kern="0" dirty="0" smtClean="0"/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M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L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C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  <a:endParaRPr lang="ru-RU" sz="1600" kern="0" dirty="0">
              <a:latin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4896000"/>
            <a:ext cx="4104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частноотрицательной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br>
              <a:rPr lang="ru-RU" sz="1600" dirty="0" smtClean="0">
                <a:solidFill>
                  <a:srgbClr val="FFCC00"/>
                </a:solidFill>
              </a:rPr>
            </a:br>
            <a:r>
              <a:rPr lang="ru-RU" sz="1600" dirty="0" smtClean="0"/>
              <a:t>даёт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частноотрицательный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25513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термин</a:t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>
                <a:solidFill>
                  <a:srgbClr val="00FFFF"/>
                </a:solidFill>
              </a:rPr>
              <a:t>субъектом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5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5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58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5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53 0 " pathEditMode="relative" ptsTypes="AA">
                                      <p:cBhvr>
                                        <p:cTn id="52" dur="20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1000"/>
                                        <p:tgtEl>
                                          <p:spTgt spid="45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1000"/>
                                        <p:tgtEl>
                                          <p:spTgt spid="45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4" grpId="0" animBg="1"/>
      <p:bldP spid="458755" grpId="0" animBg="1"/>
      <p:bldP spid="458756" grpId="0" animBg="1"/>
      <p:bldP spid="458758" grpId="0" animBg="1"/>
      <p:bldP spid="458759" grpId="0" animBg="1"/>
      <p:bldP spid="458760" grpId="0" animBg="1"/>
      <p:bldP spid="458762" grpId="0" animBg="1"/>
      <p:bldP spid="458763" grpId="0" animBg="1"/>
      <p:bldP spid="458764" grpId="0" animBg="1"/>
      <p:bldP spid="458765" grpId="0" animBg="1"/>
      <p:bldP spid="458766" grpId="0" animBg="1"/>
      <p:bldP spid="458766" grpId="1" animBg="1"/>
      <p:bldP spid="458766" grpId="2" animBg="1"/>
      <p:bldP spid="458767" grpId="0" animBg="1"/>
      <p:bldP spid="19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2" name="Oval 10"/>
          <p:cNvSpPr>
            <a:spLocks noChangeAspect="1" noChangeArrowheads="1"/>
          </p:cNvSpPr>
          <p:nvPr/>
        </p:nvSpPr>
        <p:spPr bwMode="auto">
          <a:xfrm>
            <a:off x="7164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7164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endParaRPr lang="ru-RU" sz="3200" dirty="0" smtClean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40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400" dirty="0">
                <a:solidFill>
                  <a:srgbClr val="0000CC"/>
                </a:solidFill>
              </a:rPr>
              <a:t/>
            </a:r>
            <a:br>
              <a:rPr lang="ru-RU" sz="1400" dirty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440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 smtClean="0">
              <a:solidFill>
                <a:srgbClr val="0000CC"/>
              </a:solidFill>
            </a:endParaRPr>
          </a:p>
          <a:p>
            <a:pPr algn="ctr"/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848000" y="2376000"/>
            <a:ext cx="684000" cy="68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00000" y="3924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  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620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5976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432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30" name="Text Box 18"/>
          <p:cNvSpPr txBox="1">
            <a:spLocks noChangeArrowheads="1"/>
          </p:cNvSpPr>
          <p:nvPr/>
        </p:nvSpPr>
        <p:spPr bwMode="auto">
          <a:xfrm>
            <a:off x="5976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RD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1440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endParaRPr lang="ru-RU" sz="3200" dirty="0" smtClean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116000" y="5508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296000" y="5868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432000" y="493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8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88000" y="2628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80000" y="349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88000" y="4248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272000" y="248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5" name="Oval 3"/>
          <p:cNvSpPr>
            <a:spLocks noChangeAspect="1" noChangeArrowheads="1"/>
          </p:cNvSpPr>
          <p:nvPr/>
        </p:nvSpPr>
        <p:spPr bwMode="auto">
          <a:xfrm>
            <a:off x="7704000" y="3960000"/>
            <a:ext cx="720001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rd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525316" name="Oval 4"/>
          <p:cNvSpPr>
            <a:spLocks noChangeAspect="1" noChangeArrowheads="1"/>
          </p:cNvSpPr>
          <p:nvPr/>
        </p:nvSpPr>
        <p:spPr bwMode="auto">
          <a:xfrm>
            <a:off x="7416000" y="428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 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80000" y="511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941 0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7847 " pathEditMode="relative" ptsTypes="AA">
                                      <p:cBhvr>
                                        <p:cTn id="42" dur="2000" spd="-100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2" grpId="0" animBg="1"/>
      <p:bldP spid="525322" grpId="1" animBg="1"/>
      <p:bldP spid="525322" grpId="2" animBg="1"/>
      <p:bldP spid="525322" grpId="3" animBg="1"/>
      <p:bldP spid="30" grpId="0" build="p"/>
      <p:bldP spid="525315" grpId="0" animBg="1"/>
      <p:bldP spid="525315" grpId="1" animBg="1"/>
      <p:bldP spid="525315" grpId="2" animBg="1"/>
      <p:bldP spid="525316" grpId="0" animBg="1"/>
      <p:bldP spid="525316" grpId="1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2" name="Oval 10"/>
          <p:cNvSpPr>
            <a:spLocks noChangeAspect="1" noChangeArrowheads="1"/>
          </p:cNvSpPr>
          <p:nvPr/>
        </p:nvSpPr>
        <p:spPr bwMode="auto">
          <a:xfrm>
            <a:off x="7164000" y="348932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Люди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7164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Цветы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5" name="Oval 3"/>
          <p:cNvSpPr>
            <a:spLocks noChangeAspect="1" noChangeArrowheads="1"/>
          </p:cNvSpPr>
          <p:nvPr/>
        </p:nvSpPr>
        <p:spPr bwMode="auto">
          <a:xfrm>
            <a:off x="7704000" y="3960000"/>
            <a:ext cx="792001" cy="792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r>
              <a:rPr lang="en-US" dirty="0">
                <a:solidFill>
                  <a:srgbClr val="0000CC"/>
                </a:solidFill>
              </a:rPr>
              <a:t/>
            </a:r>
            <a:br>
              <a:rPr lang="en-US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04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440000" y="348932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Люди</a:t>
            </a:r>
          </a:p>
          <a:p>
            <a:pPr algn="ctr"/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endParaRPr lang="ru-RU" sz="1600" dirty="0" smtClean="0">
              <a:solidFill>
                <a:srgbClr val="0000CC"/>
              </a:solidFill>
            </a:endParaRPr>
          </a:p>
          <a:p>
            <a:pPr algn="ctr"/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848000" y="2376000"/>
            <a:ext cx="684000" cy="68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5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Лютики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00000" y="3888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Греки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620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Поэты</a:t>
            </a: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5976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432000" y="330993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30" name="Text Box 18"/>
          <p:cNvSpPr txBox="1">
            <a:spLocks noChangeArrowheads="1"/>
          </p:cNvSpPr>
          <p:nvPr/>
        </p:nvSpPr>
        <p:spPr bwMode="auto">
          <a:xfrm>
            <a:off x="5976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RD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1440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Белые</a:t>
            </a: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116000" y="5508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Птицы</a:t>
            </a: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296000" y="5868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Гуси</a:t>
            </a: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432000" y="49291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20000" y="4248000"/>
            <a:ext cx="284372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греки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люди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25316" name="Oval 4"/>
          <p:cNvSpPr>
            <a:spLocks noChangeAspect="1" noChangeArrowheads="1"/>
          </p:cNvSpPr>
          <p:nvPr/>
        </p:nvSpPr>
        <p:spPr bwMode="auto">
          <a:xfrm>
            <a:off x="7416000" y="428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272000" y="248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Розы</a:t>
            </a:r>
          </a:p>
        </p:txBody>
      </p:sp>
      <p:sp>
        <p:nvSpPr>
          <p:cNvPr id="3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rd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80000" y="1872000"/>
            <a:ext cx="306891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2880000" y="3492000"/>
            <a:ext cx="266412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поэт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люди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4320000" y="2628000"/>
            <a:ext cx="301954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00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лютик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00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цветок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цветы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лютики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2880000" y="5112000"/>
            <a:ext cx="283962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гусь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гуси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белые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белые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птицы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722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206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2" grpId="0" animBg="1"/>
      <p:bldP spid="525315" grpId="0" animBg="1"/>
      <p:bldP spid="30" grpId="0" build="p"/>
      <p:bldP spid="525316" grpId="0" animBg="1"/>
      <p:bldP spid="525316" grpId="1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8755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58756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58758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>
                <a:solidFill>
                  <a:srgbClr val="0000FF"/>
                </a:solidFill>
              </a:rPr>
              <a:t/>
            </a:r>
            <a:br>
              <a:rPr lang="ru-RU" sz="800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59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0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58762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200" dirty="0" smtClean="0">
                <a:solidFill>
                  <a:srgbClr val="0000FF"/>
                </a:solidFill>
              </a:rPr>
              <a:t/>
            </a:r>
            <a:br>
              <a:rPr lang="ru-RU" sz="22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 smtClean="0">
              <a:solidFill>
                <a:srgbClr val="0000FF"/>
              </a:solidFill>
            </a:endParaRPr>
          </a:p>
          <a:p>
            <a:pPr algn="ctr"/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58763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4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800" dirty="0" smtClean="0">
              <a:solidFill>
                <a:srgbClr val="0000FF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sz="1200" dirty="0" smtClean="0">
                <a:solidFill>
                  <a:srgbClr val="0000FF"/>
                </a:solidFill>
              </a:rPr>
              <a:t/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5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58766" name="Rectangle 14"/>
          <p:cNvSpPr>
            <a:spLocks noChangeArrowheads="1"/>
          </p:cNvSpPr>
          <p:nvPr/>
        </p:nvSpPr>
        <p:spPr bwMode="auto">
          <a:xfrm rot="-5400000">
            <a:off x="446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58767" name="Rectangle 15"/>
          <p:cNvSpPr>
            <a:spLocks noChangeArrowheads="1"/>
          </p:cNvSpPr>
          <p:nvPr/>
        </p:nvSpPr>
        <p:spPr bwMode="auto">
          <a:xfrm rot="-5400000">
            <a:off x="7663969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не суть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84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третьей фигуры</a:t>
            </a:r>
            <a:endParaRPr lang="ru-RU" kern="0" dirty="0" smtClean="0"/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M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L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PT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C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RD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N</a:t>
            </a:r>
            <a:endParaRPr lang="ru-RU" sz="1600" kern="0" dirty="0">
              <a:latin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4896000"/>
            <a:ext cx="4104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частноутвердительной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r>
              <a:rPr lang="ru-RU" sz="1600" dirty="0" smtClean="0"/>
              <a:t>даёт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частноотрицательный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25513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термин</a:t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>
                <a:solidFill>
                  <a:srgbClr val="00FFFF"/>
                </a:solidFill>
              </a:rPr>
              <a:t>субъектом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5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5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58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5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53 0 " pathEditMode="relative" ptsTypes="AA">
                                      <p:cBhvr>
                                        <p:cTn id="52" dur="2000" fill="hold"/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8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1000"/>
                                        <p:tgtEl>
                                          <p:spTgt spid="45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1000"/>
                                        <p:tgtEl>
                                          <p:spTgt spid="45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4" grpId="0" animBg="1"/>
      <p:bldP spid="458755" grpId="0" animBg="1"/>
      <p:bldP spid="458756" grpId="0" animBg="1"/>
      <p:bldP spid="458758" grpId="0" animBg="1"/>
      <p:bldP spid="458759" grpId="0" animBg="1"/>
      <p:bldP spid="458760" grpId="0" animBg="1"/>
      <p:bldP spid="458762" grpId="0" animBg="1"/>
      <p:bldP spid="458763" grpId="0" animBg="1"/>
      <p:bldP spid="458764" grpId="0" animBg="1"/>
      <p:bldP spid="458765" grpId="0" animBg="1"/>
      <p:bldP spid="458766" grpId="0" animBg="1"/>
      <p:bldP spid="458766" grpId="1" animBg="1"/>
      <p:bldP spid="458766" grpId="2" animBg="1"/>
      <p:bldP spid="458767" grpId="0" animBg="1"/>
      <p:bldP spid="19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8" name="Oval 26"/>
          <p:cNvSpPr>
            <a:spLocks noChangeAspect="1" noChangeArrowheads="1"/>
          </p:cNvSpPr>
          <p:nvPr/>
        </p:nvSpPr>
        <p:spPr bwMode="auto">
          <a:xfrm>
            <a:off x="7164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endParaRPr lang="ru-RU" sz="3200" dirty="0" smtClean="0">
              <a:solidFill>
                <a:srgbClr val="0000CC"/>
              </a:solidFill>
            </a:endParaRPr>
          </a:p>
          <a:p>
            <a:pPr algn="ctr"/>
            <a:endParaRPr lang="ru-RU" sz="3200" dirty="0" smtClean="0">
              <a:solidFill>
                <a:srgbClr val="0000CC"/>
              </a:solidFill>
            </a:endParaRPr>
          </a:p>
          <a:p>
            <a:pPr algn="ctr"/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2" name="Oval 10"/>
          <p:cNvSpPr>
            <a:spLocks noChangeAspect="1" noChangeArrowheads="1"/>
          </p:cNvSpPr>
          <p:nvPr/>
        </p:nvSpPr>
        <p:spPr bwMode="auto">
          <a:xfrm>
            <a:off x="7164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endParaRPr lang="ru-RU" sz="3200" dirty="0" smtClean="0">
              <a:solidFill>
                <a:srgbClr val="0000CC"/>
              </a:solidFill>
            </a:endParaRPr>
          </a:p>
          <a:p>
            <a:pPr algn="ctr"/>
            <a:endParaRPr lang="ru-RU" sz="3200" dirty="0" smtClean="0">
              <a:solidFill>
                <a:srgbClr val="0000CC"/>
              </a:solidFill>
            </a:endParaRPr>
          </a:p>
          <a:p>
            <a:pPr algn="ctr"/>
            <a:endParaRPr lang="ru-RU" sz="3200" dirty="0" smtClean="0">
              <a:solidFill>
                <a:srgbClr val="0000CC"/>
              </a:solidFill>
            </a:endParaRPr>
          </a:p>
        </p:txBody>
      </p:sp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7164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 smtClean="0">
              <a:solidFill>
                <a:srgbClr val="0000CC"/>
              </a:solidFill>
            </a:endParaRPr>
          </a:p>
        </p:txBody>
      </p:sp>
      <p:sp>
        <p:nvSpPr>
          <p:cNvPr id="525333" name="Oval 21"/>
          <p:cNvSpPr>
            <a:spLocks noChangeAspect="1" noChangeArrowheads="1"/>
          </p:cNvSpPr>
          <p:nvPr/>
        </p:nvSpPr>
        <p:spPr bwMode="auto">
          <a:xfrm>
            <a:off x="8172000" y="5616000"/>
            <a:ext cx="720000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14" name="Oval 2"/>
          <p:cNvSpPr>
            <a:spLocks noChangeAspect="1" noChangeArrowheads="1"/>
          </p:cNvSpPr>
          <p:nvPr/>
        </p:nvSpPr>
        <p:spPr bwMode="auto">
          <a:xfrm>
            <a:off x="6984000" y="572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40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400" dirty="0">
                <a:solidFill>
                  <a:srgbClr val="0000CC"/>
                </a:solidFill>
              </a:rPr>
              <a:t/>
            </a:r>
            <a:br>
              <a:rPr lang="ru-RU" sz="1400" dirty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440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 smtClean="0">
              <a:solidFill>
                <a:srgbClr val="0000CC"/>
              </a:solidFill>
            </a:endParaRPr>
          </a:p>
          <a:p>
            <a:pPr algn="ctr"/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848000" y="2376000"/>
            <a:ext cx="684000" cy="68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00000" y="3924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en-US" sz="2400" dirty="0" smtClean="0">
                <a:solidFill>
                  <a:srgbClr val="0000CC"/>
                </a:solidFill>
              </a:rPr>
              <a:t> 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620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5976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432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30" name="Text Box 18"/>
          <p:cNvSpPr txBox="1">
            <a:spLocks noChangeArrowheads="1"/>
          </p:cNvSpPr>
          <p:nvPr/>
        </p:nvSpPr>
        <p:spPr bwMode="auto">
          <a:xfrm>
            <a:off x="5976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RD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1440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 smtClean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116000" y="5508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296000" y="5868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432000" y="493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6" name="Text Box 24"/>
          <p:cNvSpPr txBox="1">
            <a:spLocks noChangeArrowheads="1"/>
          </p:cNvSpPr>
          <p:nvPr/>
        </p:nvSpPr>
        <p:spPr bwMode="auto">
          <a:xfrm>
            <a:off x="5976000" y="493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88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88000" y="2628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80000" y="349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88000" y="4248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80000" y="511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88000" y="5868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272000" y="248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5" name="Oval 3"/>
          <p:cNvSpPr>
            <a:spLocks noChangeAspect="1" noChangeArrowheads="1"/>
          </p:cNvSpPr>
          <p:nvPr/>
        </p:nvSpPr>
        <p:spPr bwMode="auto">
          <a:xfrm>
            <a:off x="7704000" y="3960000"/>
            <a:ext cx="720001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16" name="Oval 4"/>
          <p:cNvSpPr>
            <a:spLocks noChangeAspect="1" noChangeArrowheads="1"/>
          </p:cNvSpPr>
          <p:nvPr/>
        </p:nvSpPr>
        <p:spPr bwMode="auto">
          <a:xfrm>
            <a:off x="7416000" y="428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 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5 0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8889 " pathEditMode="relative" ptsTypes="AA">
                                      <p:cBhvr>
                                        <p:cTn id="42" dur="2000" spd="-100000" fill="hold"/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8" grpId="0" animBg="1"/>
      <p:bldP spid="525338" grpId="1" animBg="1"/>
      <p:bldP spid="525338" grpId="2" animBg="1"/>
      <p:bldP spid="525338" grpId="3" animBg="1"/>
      <p:bldP spid="525333" grpId="0" animBg="1"/>
      <p:bldP spid="525333" grpId="1" animBg="1"/>
      <p:bldP spid="525333" grpId="2" animBg="1"/>
      <p:bldP spid="525314" grpId="0" animBg="1"/>
      <p:bldP spid="525314" grpId="1" animBg="1"/>
      <p:bldP spid="3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"/>
          <p:cNvSpPr>
            <a:spLocks noChangeArrowheads="1"/>
          </p:cNvSpPr>
          <p:nvPr/>
        </p:nvSpPr>
        <p:spPr bwMode="auto">
          <a:xfrm rot="1200000">
            <a:off x="5868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BBE0E3"/>
                </a:solidFill>
              </a:rPr>
              <a:t>есть (</a:t>
            </a:r>
            <a:r>
              <a:rPr lang="en-US" sz="1600" dirty="0" smtClean="0">
                <a:solidFill>
                  <a:srgbClr val="BBE0E3"/>
                </a:solidFill>
              </a:rPr>
              <a:t>?</a:t>
            </a:r>
            <a:r>
              <a:rPr lang="ru-RU" sz="1600" dirty="0" smtClean="0">
                <a:solidFill>
                  <a:srgbClr val="BBE0E3"/>
                </a:solidFill>
              </a:rPr>
              <a:t>)</a:t>
            </a:r>
            <a:endParaRPr lang="ru-RU" sz="1400" dirty="0">
              <a:solidFill>
                <a:srgbClr val="BBE0E3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1200000">
            <a:off x="5868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средний 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1764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6" name="AutoShape 4"/>
          <p:cNvSpPr>
            <a:spLocks noChangeArrowheads="1"/>
          </p:cNvSpPr>
          <p:nvPr/>
        </p:nvSpPr>
        <p:spPr bwMode="auto">
          <a:xfrm>
            <a:off x="6084000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есть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 smtClean="0">
                <a:solidFill>
                  <a:srgbClr val="FF0000"/>
                </a:solidFill>
              </a:rPr>
              <a:t>?</a:t>
            </a:r>
            <a:r>
              <a:rPr lang="ru-RU" sz="1600" dirty="0" smtClean="0">
                <a:solidFill>
                  <a:srgbClr val="FF0000"/>
                </a:solidFill>
              </a:rPr>
              <a:t>)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5" name="AutoShape 6"/>
          <p:cNvSpPr>
            <a:spLocks noChangeArrowheads="1"/>
          </p:cNvSpPr>
          <p:nvPr/>
        </p:nvSpPr>
        <p:spPr bwMode="auto">
          <a:xfrm>
            <a:off x="1582738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есть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 smtClean="0">
                <a:solidFill>
                  <a:srgbClr val="FF0000"/>
                </a:solidFill>
              </a:rPr>
              <a:t>?</a:t>
            </a:r>
            <a:r>
              <a:rPr lang="ru-RU" sz="1600" dirty="0" smtClean="0">
                <a:solidFill>
                  <a:srgbClr val="FF0000"/>
                </a:solidFill>
              </a:rPr>
              <a:t>)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1582738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1582738" y="176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79" name="Oval 11"/>
          <p:cNvSpPr>
            <a:spLocks noChangeAspect="1" noChangeArrowheads="1"/>
          </p:cNvSpPr>
          <p:nvPr/>
        </p:nvSpPr>
        <p:spPr bwMode="auto">
          <a:xfrm>
            <a:off x="540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ландыш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7180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белый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1" name="Oval 13"/>
          <p:cNvSpPr>
            <a:spLocks noChangeAspect="1" noChangeArrowheads="1"/>
          </p:cNvSpPr>
          <p:nvPr/>
        </p:nvSpPr>
        <p:spPr bwMode="auto">
          <a:xfrm>
            <a:off x="540000" y="2700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b="1" baseline="0" dirty="0" smtClean="0">
                <a:solidFill>
                  <a:srgbClr val="0000FF"/>
                </a:solidFill>
              </a:rPr>
              <a:t>Всякая</a:t>
            </a:r>
            <a:br>
              <a:rPr lang="ru-RU" sz="1600" b="1" baseline="0" dirty="0" smtClean="0">
                <a:solidFill>
                  <a:srgbClr val="0000FF"/>
                </a:solidFill>
              </a:rPr>
            </a:br>
            <a:r>
              <a:rPr lang="ru-RU" b="1" baseline="0" dirty="0" smtClean="0">
                <a:solidFill>
                  <a:srgbClr val="0000FF"/>
                </a:solidFill>
              </a:rPr>
              <a:t>сосна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7182" name="Oval 14"/>
          <p:cNvSpPr>
            <a:spLocks noChangeAspect="1" noChangeArrowheads="1"/>
          </p:cNvSpPr>
          <p:nvPr/>
        </p:nvSpPr>
        <p:spPr bwMode="auto">
          <a:xfrm>
            <a:off x="3060000" y="2700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дерево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540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2000" b="1" baseline="0" dirty="0" smtClean="0">
                <a:solidFill>
                  <a:srgbClr val="0000FF"/>
                </a:solidFill>
              </a:rPr>
              <a:t>,</a:t>
            </a:r>
            <a:endParaRPr lang="ru-RU" sz="2000" b="1" baseline="0" dirty="0">
              <a:solidFill>
                <a:srgbClr val="0000FF"/>
              </a:solidFill>
            </a:endParaRPr>
          </a:p>
        </p:txBody>
      </p:sp>
      <p:sp>
        <p:nvSpPr>
          <p:cNvPr id="7184" name="Oval 16"/>
          <p:cNvSpPr>
            <a:spLocks noChangeAspect="1" noChangeArrowheads="1"/>
          </p:cNvSpPr>
          <p:nvPr/>
        </p:nvSpPr>
        <p:spPr bwMode="auto">
          <a:xfrm>
            <a:off x="540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всякая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сосна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7185" name="Oval 17"/>
          <p:cNvSpPr>
            <a:spLocks noChangeAspect="1" noChangeArrowheads="1"/>
          </p:cNvSpPr>
          <p:nvPr/>
        </p:nvSpPr>
        <p:spPr bwMode="auto">
          <a:xfrm>
            <a:off x="3060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белая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Некоторые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700" dirty="0" smtClean="0">
                <a:solidFill>
                  <a:srgbClr val="0000FF"/>
                </a:solidFill>
              </a:rPr>
              <a:t>растения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белые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2700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Всякая</a:t>
            </a:r>
            <a:r>
              <a:rPr lang="ru-RU" sz="1300" dirty="0" smtClean="0">
                <a:solidFill>
                  <a:srgbClr val="0000FF"/>
                </a:solidFill>
              </a:rPr>
              <a:t/>
            </a:r>
            <a:br>
              <a:rPr lang="ru-RU" sz="13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сосна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2700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700" b="1" baseline="0" dirty="0" smtClean="0">
                <a:solidFill>
                  <a:srgbClr val="0000FF"/>
                </a:solidFill>
              </a:rPr>
              <a:t>растение</a:t>
            </a:r>
            <a:endParaRPr lang="ru-RU" sz="1700" b="1" baseline="0" dirty="0">
              <a:solidFill>
                <a:srgbClr val="0000FF"/>
              </a:solidFill>
            </a:endParaRPr>
          </a:p>
        </p:txBody>
      </p:sp>
      <p:sp>
        <p:nvSpPr>
          <p:cNvPr id="479254" name="Oval 22"/>
          <p:cNvSpPr>
            <a:spLocks noChangeAspect="1" noChangeArrowheads="1"/>
          </p:cNvSpPr>
          <p:nvPr/>
        </p:nvSpPr>
        <p:spPr bwMode="auto">
          <a:xfrm>
            <a:off x="5004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всякая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сосна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5" name="Oval 23"/>
          <p:cNvSpPr>
            <a:spLocks noChangeAspect="1" noChangeArrowheads="1"/>
          </p:cNvSpPr>
          <p:nvPr/>
        </p:nvSpPr>
        <p:spPr bwMode="auto">
          <a:xfrm>
            <a:off x="7524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белая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2000" b="1" baseline="0" dirty="0" smtClean="0">
                <a:solidFill>
                  <a:srgbClr val="0000FF"/>
                </a:solidFill>
              </a:rPr>
              <a:t>,</a:t>
            </a:r>
            <a:endParaRPr lang="ru-RU" sz="2000" b="1" baseline="0" dirty="0">
              <a:solidFill>
                <a:srgbClr val="0000FF"/>
              </a:solidFill>
            </a:endParaRPr>
          </a:p>
        </p:txBody>
      </p:sp>
      <p:sp>
        <p:nvSpPr>
          <p:cNvPr id="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среднего термина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540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 rot="-5700000">
            <a:off x="540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TextBox 33"/>
          <p:cNvSpPr txBox="1"/>
          <p:nvPr/>
        </p:nvSpPr>
        <p:spPr>
          <a:xfrm>
            <a:off x="180000" y="5580000"/>
            <a:ext cx="432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Очевидно, что вывод </a:t>
            </a:r>
            <a:r>
              <a:rPr lang="ru-RU" sz="1600" dirty="0" smtClean="0">
                <a:solidFill>
                  <a:srgbClr val="FF66FF"/>
                </a:solidFill>
              </a:rPr>
              <a:t>неправомерен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/>
              <a:t>как очевидно и то, что неправомерность обусловлена </a:t>
            </a:r>
            <a:r>
              <a:rPr lang="ru-RU" sz="1600" dirty="0" smtClean="0">
                <a:solidFill>
                  <a:srgbClr val="FF66FF"/>
                </a:solidFill>
              </a:rPr>
              <a:t>отсутствием среднего термина</a:t>
            </a:r>
            <a:r>
              <a:rPr lang="ru-RU" sz="1600" dirty="0" smtClean="0"/>
              <a:t> (учетверением термином).</a:t>
            </a:r>
            <a:endParaRPr lang="ru-RU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4392000" y="5580000"/>
            <a:ext cx="4824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Замена понятий </a:t>
            </a:r>
            <a:r>
              <a:rPr lang="ru-RU" sz="1600" dirty="0" smtClean="0">
                <a:solidFill>
                  <a:srgbClr val="00FFFF"/>
                </a:solidFill>
              </a:rPr>
              <a:t>«ландыш»</a:t>
            </a:r>
            <a:r>
              <a:rPr lang="ru-RU" sz="1600" dirty="0" smtClean="0"/>
              <a:t> и </a:t>
            </a:r>
            <a:r>
              <a:rPr lang="ru-RU" sz="1600" dirty="0" smtClean="0">
                <a:solidFill>
                  <a:srgbClr val="00FFFF"/>
                </a:solidFill>
              </a:rPr>
              <a:t>«дерево»</a:t>
            </a:r>
            <a:r>
              <a:rPr lang="ru-RU" sz="1600" dirty="0" smtClean="0"/>
              <a:t> общим понятием </a:t>
            </a:r>
            <a:r>
              <a:rPr lang="ru-RU" sz="1600" dirty="0" smtClean="0">
                <a:solidFill>
                  <a:srgbClr val="00FF00"/>
                </a:solidFill>
              </a:rPr>
              <a:t>«растение»</a:t>
            </a:r>
            <a:r>
              <a:rPr lang="ru-RU" sz="1600" dirty="0" smtClean="0"/>
              <a:t> дела не меняет: подобранный </a:t>
            </a:r>
            <a:r>
              <a:rPr lang="ru-RU" sz="1600" dirty="0" smtClean="0">
                <a:solidFill>
                  <a:srgbClr val="FF66FF"/>
                </a:solidFill>
              </a:rPr>
              <a:t>средний термин оказывается нераспределённым в обеих посылках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5700000">
            <a:off x="5004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10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6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79254" grpId="0" animBg="1"/>
      <p:bldP spid="479255" grpId="0" animBg="1"/>
      <p:bldP spid="479259" grpId="0" animBg="1"/>
      <p:bldP spid="35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8" name="Oval 26"/>
          <p:cNvSpPr>
            <a:spLocks noChangeAspect="1" noChangeArrowheads="1"/>
          </p:cNvSpPr>
          <p:nvPr/>
        </p:nvSpPr>
        <p:spPr bwMode="auto">
          <a:xfrm>
            <a:off x="7164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Белые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2" name="Oval 10"/>
          <p:cNvSpPr>
            <a:spLocks noChangeAspect="1" noChangeArrowheads="1"/>
          </p:cNvSpPr>
          <p:nvPr/>
        </p:nvSpPr>
        <p:spPr bwMode="auto">
          <a:xfrm>
            <a:off x="7164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Люди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7164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Цветы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4" name="Oval 2"/>
          <p:cNvSpPr>
            <a:spLocks noChangeAspect="1" noChangeArrowheads="1"/>
          </p:cNvSpPr>
          <p:nvPr/>
        </p:nvSpPr>
        <p:spPr bwMode="auto">
          <a:xfrm>
            <a:off x="6984000" y="572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Гуси</a:t>
            </a: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44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r>
              <a:rPr lang="en-US" dirty="0">
                <a:solidFill>
                  <a:srgbClr val="0000CC"/>
                </a:solidFill>
              </a:rPr>
              <a:t/>
            </a:r>
            <a:br>
              <a:rPr lang="en-US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692000" y="2304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r>
              <a:rPr lang="ru-RU" sz="1200" dirty="0">
                <a:solidFill>
                  <a:srgbClr val="0000CC"/>
                </a:solidFill>
              </a:rPr>
              <a:t/>
            </a:r>
            <a:br>
              <a:rPr lang="ru-RU" sz="1200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440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Люди</a:t>
            </a:r>
          </a:p>
          <a:p>
            <a:pPr algn="ctr"/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endParaRPr lang="ru-RU" sz="1600" dirty="0" smtClean="0">
              <a:solidFill>
                <a:srgbClr val="0000CC"/>
              </a:solidFill>
            </a:endParaRPr>
          </a:p>
          <a:p>
            <a:pPr algn="ctr"/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848000" y="2376000"/>
            <a:ext cx="684000" cy="68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5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Лютики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00000" y="3888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Греки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620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Поэты</a:t>
            </a: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432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5976000" y="169068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432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30" name="Text Box 18"/>
          <p:cNvSpPr txBox="1">
            <a:spLocks noChangeArrowheads="1"/>
          </p:cNvSpPr>
          <p:nvPr/>
        </p:nvSpPr>
        <p:spPr bwMode="auto">
          <a:xfrm>
            <a:off x="5976000" y="331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RD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1440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Белые</a:t>
            </a: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116000" y="5508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Птицы</a:t>
            </a: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296000" y="5868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Гуси</a:t>
            </a: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432000" y="493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6" name="Text Box 24"/>
          <p:cNvSpPr txBox="1">
            <a:spLocks noChangeArrowheads="1"/>
          </p:cNvSpPr>
          <p:nvPr/>
        </p:nvSpPr>
        <p:spPr bwMode="auto">
          <a:xfrm>
            <a:off x="5976000" y="493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880000" y="1872000"/>
            <a:ext cx="306891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4320000" y="2628000"/>
            <a:ext cx="301954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00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лютик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00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цветок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цветы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лютики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2880000" y="3492000"/>
            <a:ext cx="266412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поэт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люди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4320000" y="4248000"/>
            <a:ext cx="284372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греки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люди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2880000" y="5112000"/>
            <a:ext cx="283962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гусь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гуси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белые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белые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птицы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4320000" y="5868000"/>
            <a:ext cx="295908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гусь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слон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гуси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белые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белые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слоны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272000" y="248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Розы</a:t>
            </a:r>
          </a:p>
        </p:txBody>
      </p:sp>
      <p:sp>
        <p:nvSpPr>
          <p:cNvPr id="33" name="Oval 3"/>
          <p:cNvSpPr>
            <a:spLocks noChangeAspect="1" noChangeArrowheads="1"/>
          </p:cNvSpPr>
          <p:nvPr/>
        </p:nvSpPr>
        <p:spPr bwMode="auto">
          <a:xfrm>
            <a:off x="7704000" y="3960000"/>
            <a:ext cx="792001" cy="792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5" name="Oval 4"/>
          <p:cNvSpPr>
            <a:spLocks noChangeAspect="1" noChangeArrowheads="1"/>
          </p:cNvSpPr>
          <p:nvPr/>
        </p:nvSpPr>
        <p:spPr bwMode="auto">
          <a:xfrm>
            <a:off x="7416000" y="4284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3" name="Oval 21"/>
          <p:cNvSpPr>
            <a:spLocks noChangeAspect="1" noChangeArrowheads="1"/>
          </p:cNvSpPr>
          <p:nvPr/>
        </p:nvSpPr>
        <p:spPr bwMode="auto">
          <a:xfrm>
            <a:off x="8172000" y="5616000"/>
            <a:ext cx="720000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Слоны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36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третьей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5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0996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8" grpId="0" animBg="1"/>
      <p:bldP spid="525338" grpId="1" animBg="1"/>
      <p:bldP spid="525338" grpId="2" animBg="1"/>
      <p:bldP spid="525338" grpId="3" animBg="1"/>
      <p:bldP spid="525314" grpId="0" animBg="1"/>
      <p:bldP spid="525314" grpId="1" animBg="1"/>
      <p:bldP spid="32" grpId="0" build="p"/>
      <p:bldP spid="525333" grpId="0" animBg="1"/>
      <p:bldP spid="525333" grpId="1" animBg="1"/>
      <p:bldP spid="525333" grpId="2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360000" y="1764000"/>
            <a:ext cx="1188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80000" y="169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44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 smtClean="0">
              <a:solidFill>
                <a:srgbClr val="0000CC"/>
              </a:solidFill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 rot="-1920000"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152000" y="2304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1551 " pathEditMode="relative" ptsTypes="AA">
                                      <p:cBhvr>
                                        <p:cTn id="27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083 -0.04213 " pathEditMode="relative" ptsTypes="AA">
                                      <p:cBhvr>
                                        <p:cTn id="35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7" grpId="0"/>
      <p:bldP spid="27" grpId="0" build="p"/>
      <p:bldP spid="525319" grpId="0" animBg="1"/>
      <p:bldP spid="525319" grpId="1" animBg="1"/>
      <p:bldP spid="525318" grpId="0" animBg="1"/>
      <p:bldP spid="525318" grpId="1" animBg="1"/>
      <p:bldP spid="525320" grpId="0" animBg="1"/>
      <p:bldP spid="525320" grpId="1" animBg="1"/>
      <p:bldP spid="525320" grpId="2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08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Люди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20000" y="1512000"/>
            <a:ext cx="30482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какой же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ведь 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ru-RU" sz="1400" dirty="0" smtClean="0"/>
              <a:t> и не </a:t>
            </a:r>
            <a:r>
              <a:rPr lang="ru-RU" sz="1400" dirty="0" smtClean="0">
                <a:solidFill>
                  <a:srgbClr val="FFFF00"/>
                </a:solidFill>
              </a:rPr>
              <a:t>тигр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</a:t>
            </a:r>
            <a:r>
              <a:rPr lang="ru-RU" sz="1400" dirty="0" smtClean="0">
                <a:solidFill>
                  <a:srgbClr val="FFFF00"/>
                </a:solidFill>
              </a:rPr>
              <a:t>тигры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504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Тигры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872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Турки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4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224000" y="252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3634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083 0 " pathEditMode="relative" ptsTypes="AA">
                                      <p:cBhvr>
                                        <p:cTn id="40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101 0 " pathEditMode="relative" ptsTypes="AA">
                                      <p:cBhvr>
                                        <p:cTn id="67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9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9" grpId="0" animBg="1"/>
      <p:bldP spid="525319" grpId="1" animBg="1"/>
      <p:bldP spid="525319" grpId="2" animBg="1"/>
      <p:bldP spid="27" grpId="0" build="p"/>
      <p:bldP spid="36" grpId="0" animBg="1"/>
      <p:bldP spid="36" grpId="1" animBg="1"/>
      <p:bldP spid="36" grpId="2" animBg="1"/>
      <p:bldP spid="36" grpId="3" animBg="1"/>
      <p:bldP spid="525318" grpId="0" animBg="1"/>
      <p:bldP spid="525318" grpId="1" animBg="1"/>
      <p:bldP spid="525318" grpId="2" animBg="1"/>
      <p:bldP spid="525318" grpId="3" animBg="1"/>
      <p:bldP spid="525320" grpId="0" animBg="1"/>
      <p:bldP spid="525320" grpId="1" animBg="1"/>
      <p:bldP spid="525320" grpId="2" animBg="1"/>
      <p:bldP spid="525320" grpId="3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360000" y="3384000"/>
            <a:ext cx="1188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440000" y="3491999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360000" y="176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80000" y="169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2880000" y="33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1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9" name="Прямая соединительная линия 18"/>
          <p:cNvCxnSpPr>
            <a:cxnSpLocks noChangeShapeType="1"/>
          </p:cNvCxnSpPr>
          <p:nvPr/>
        </p:nvCxnSpPr>
        <p:spPr bwMode="auto">
          <a:xfrm rot="-1920000"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4" name="Прямая соединительная линия 23"/>
          <p:cNvCxnSpPr>
            <a:cxnSpLocks noChangeShapeType="1"/>
          </p:cNvCxnSpPr>
          <p:nvPr/>
        </p:nvCxnSpPr>
        <p:spPr bwMode="auto">
          <a:xfrm>
            <a:off x="360000" y="3384000"/>
            <a:ext cx="1152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5" name="Прямая соединительная линия 24"/>
          <p:cNvCxnSpPr>
            <a:cxnSpLocks noChangeShapeType="1"/>
          </p:cNvCxnSpPr>
          <p:nvPr/>
        </p:nvCxnSpPr>
        <p:spPr bwMode="auto">
          <a:xfrm rot="-1920000">
            <a:off x="360000" y="3384000"/>
            <a:ext cx="1152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20" name="Oval 7"/>
          <p:cNvSpPr>
            <a:spLocks noChangeAspect="1" noChangeArrowheads="1"/>
          </p:cNvSpPr>
          <p:nvPr/>
        </p:nvSpPr>
        <p:spPr bwMode="auto">
          <a:xfrm>
            <a:off x="144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1" name="Oval 6"/>
          <p:cNvSpPr>
            <a:spLocks noChangeAspect="1" noChangeArrowheads="1"/>
          </p:cNvSpPr>
          <p:nvPr/>
        </p:nvSpPr>
        <p:spPr bwMode="auto">
          <a:xfrm>
            <a:off x="1152000" y="2304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2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152000" y="3924000"/>
            <a:ext cx="720000" cy="720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2400" dirty="0" smtClean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2592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723 0 " pathEditMode="relative" ptsTypes="AA">
                                      <p:cBhvr>
                                        <p:cTn id="27" dur="2000" spd="-100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948 -0.03148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4" grpId="0" animBg="1"/>
      <p:bldP spid="29" grpId="0" build="p"/>
      <p:bldP spid="525321" grpId="0" animBg="1" autoUpdateAnimBg="0"/>
      <p:bldP spid="525326" grpId="0" animBg="1"/>
      <p:bldP spid="525326" grpId="1" animBg="1"/>
      <p:bldP spid="525326" grpId="2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08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Люди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080000" y="349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Белые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20000" y="3384000"/>
            <a:ext cx="3135730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лебеди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лебедь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кошка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кошки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?</a:t>
            </a:r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504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Тигры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872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Турки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828000" y="4032000"/>
            <a:ext cx="503999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Кошки</a:t>
            </a:r>
            <a:endParaRPr lang="ru-RU" sz="1400" dirty="0" smtClean="0">
              <a:solidFill>
                <a:srgbClr val="0000CC"/>
              </a:solidFill>
            </a:endParaRPr>
          </a:p>
        </p:txBody>
      </p:sp>
      <p:sp>
        <p:nvSpPr>
          <p:cNvPr id="4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224000" y="252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2160000" y="4068000"/>
            <a:ext cx="648000" cy="648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Лебеди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20000" y="1512000"/>
            <a:ext cx="30482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какой же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ведь 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ru-RU" sz="1400" dirty="0" smtClean="0"/>
              <a:t> и не </a:t>
            </a:r>
            <a:r>
              <a:rPr lang="ru-RU" sz="1400" dirty="0" smtClean="0">
                <a:solidFill>
                  <a:srgbClr val="FFFF00"/>
                </a:solidFill>
              </a:rPr>
              <a:t>тигр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</a:t>
            </a:r>
            <a:r>
              <a:rPr lang="ru-RU" sz="1400" dirty="0" smtClean="0">
                <a:solidFill>
                  <a:srgbClr val="FFFF00"/>
                </a:solidFill>
              </a:rPr>
              <a:t>тигры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882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966 -0.01064 " pathEditMode="relative" ptsTypes="AA">
                                      <p:cBhvr>
                                        <p:cTn id="35" dur="2000" spd="-100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4" grpId="0" animBg="1"/>
      <p:bldP spid="525324" grpId="1" animBg="1"/>
      <p:bldP spid="29" grpId="0" build="p"/>
      <p:bldP spid="525321" grpId="0" animBg="1"/>
      <p:bldP spid="525321" grpId="1" animBg="1"/>
      <p:bldP spid="525321" grpId="2" animBg="1"/>
      <p:bldP spid="525321" grpId="3" animBg="1"/>
      <p:bldP spid="525326" grpId="0" animBg="1"/>
      <p:bldP spid="525326" grpId="1" animBg="1"/>
      <p:bldP spid="525326" grpId="2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360000" y="338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360000" y="176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360000" y="500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80000" y="169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2880000" y="33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2880000" y="493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cxnSp>
        <p:nvCxnSpPr>
          <p:cNvPr id="24" name="Прямая соединительная линия 23"/>
          <p:cNvCxnSpPr>
            <a:cxnSpLocks noChangeShapeType="1"/>
          </p:cNvCxnSpPr>
          <p:nvPr/>
        </p:nvCxnSpPr>
        <p:spPr bwMode="auto">
          <a:xfrm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5" name="Прямая соединительная линия 24"/>
          <p:cNvCxnSpPr>
            <a:cxnSpLocks noChangeShapeType="1"/>
          </p:cNvCxnSpPr>
          <p:nvPr/>
        </p:nvCxnSpPr>
        <p:spPr bwMode="auto">
          <a:xfrm rot="-1920000">
            <a:off x="350196" y="1766904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6" name="Прямая соединительная линия 25"/>
          <p:cNvCxnSpPr>
            <a:cxnSpLocks noChangeShapeType="1"/>
          </p:cNvCxnSpPr>
          <p:nvPr/>
        </p:nvCxnSpPr>
        <p:spPr bwMode="auto">
          <a:xfrm>
            <a:off x="360000" y="338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8" name="Прямая соединительная линия 27"/>
          <p:cNvCxnSpPr>
            <a:cxnSpLocks noChangeShapeType="1"/>
          </p:cNvCxnSpPr>
          <p:nvPr/>
        </p:nvCxnSpPr>
        <p:spPr bwMode="auto">
          <a:xfrm rot="-1920000">
            <a:off x="360000" y="338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 rot="-1920000">
            <a:off x="360000" y="500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>
            <a:off x="360000" y="500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30" name="Oval 7"/>
          <p:cNvSpPr>
            <a:spLocks noChangeAspect="1" noChangeArrowheads="1"/>
          </p:cNvSpPr>
          <p:nvPr/>
        </p:nvSpPr>
        <p:spPr bwMode="auto">
          <a:xfrm>
            <a:off x="144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4" name="Oval 6"/>
          <p:cNvSpPr>
            <a:spLocks noChangeAspect="1" noChangeArrowheads="1"/>
          </p:cNvSpPr>
          <p:nvPr/>
        </p:nvSpPr>
        <p:spPr bwMode="auto">
          <a:xfrm>
            <a:off x="1152000" y="2304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35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6" name="Oval 12"/>
          <p:cNvSpPr>
            <a:spLocks noChangeAspect="1" noChangeArrowheads="1"/>
          </p:cNvSpPr>
          <p:nvPr/>
        </p:nvSpPr>
        <p:spPr bwMode="auto">
          <a:xfrm>
            <a:off x="1440000" y="349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7" name="Oval 9"/>
          <p:cNvSpPr>
            <a:spLocks noChangeAspect="1" noChangeArrowheads="1"/>
          </p:cNvSpPr>
          <p:nvPr/>
        </p:nvSpPr>
        <p:spPr bwMode="auto">
          <a:xfrm>
            <a:off x="1152000" y="3924000"/>
            <a:ext cx="720000" cy="720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2400" dirty="0" smtClean="0">
              <a:solidFill>
                <a:srgbClr val="0000CC"/>
              </a:solidFill>
            </a:endParaRPr>
          </a:p>
        </p:txBody>
      </p:sp>
      <p:sp>
        <p:nvSpPr>
          <p:cNvPr id="38" name="Oval 14"/>
          <p:cNvSpPr>
            <a:spLocks noChangeAspect="1" noChangeArrowheads="1"/>
          </p:cNvSpPr>
          <p:nvPr/>
        </p:nvSpPr>
        <p:spPr bwMode="auto">
          <a:xfrm>
            <a:off x="2592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9" name="Oval 12"/>
          <p:cNvSpPr>
            <a:spLocks noChangeAspect="1" noChangeArrowheads="1"/>
          </p:cNvSpPr>
          <p:nvPr/>
        </p:nvSpPr>
        <p:spPr bwMode="auto">
          <a:xfrm>
            <a:off x="1440000" y="511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1152000" y="5544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692000" y="5832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402 0 " pathEditMode="relative" ptsTypes="AA">
                                      <p:cBhvr>
                                        <p:cTn id="27" dur="2000" spd="-100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4722 -0.03149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9" grpId="0" animBg="1"/>
      <p:bldP spid="39" grpId="1" animBg="1"/>
      <p:bldP spid="525331" grpId="0" animBg="1" autoUpdateAnimBg="0"/>
      <p:bldP spid="525331" grpId="1" animBg="1"/>
      <p:bldP spid="525334" grpId="0" animBg="1"/>
      <p:bldP spid="525334" grpId="1" animBg="1"/>
      <p:bldP spid="525334" grpId="2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08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Люди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080000" y="349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Белые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080000" y="5112000"/>
            <a:ext cx="1440001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Изучающие</a:t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логику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20000" y="5040000"/>
            <a:ext cx="4107856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студент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изучает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студенты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504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Тигры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872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Турки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828000" y="4032000"/>
            <a:ext cx="503999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Кошки</a:t>
            </a:r>
            <a:endParaRPr lang="ru-RU" sz="1400" dirty="0" smtClean="0">
              <a:solidFill>
                <a:srgbClr val="0000CC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612000" y="5040000"/>
            <a:ext cx="1008000" cy="100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Москвичи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224000" y="252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2160000" y="4068000"/>
            <a:ext cx="648000" cy="648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Лебеди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404000" y="5256000"/>
            <a:ext cx="792000" cy="792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20000" y="1512000"/>
            <a:ext cx="30482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какой же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ведь 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ru-RU" sz="1400" dirty="0" smtClean="0"/>
              <a:t> и не </a:t>
            </a:r>
            <a:r>
              <a:rPr lang="ru-RU" sz="1400" dirty="0" smtClean="0">
                <a:solidFill>
                  <a:srgbClr val="FFFF00"/>
                </a:solidFill>
              </a:rPr>
              <a:t>тигр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</a:t>
            </a:r>
            <a:r>
              <a:rPr lang="ru-RU" sz="1400" dirty="0" smtClean="0">
                <a:solidFill>
                  <a:srgbClr val="FFFF00"/>
                </a:solidFill>
              </a:rPr>
              <a:t>тигры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2520000" y="3384000"/>
            <a:ext cx="3135730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лебеди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лебедь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кошка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кошки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385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083 0 " pathEditMode="relative" ptsTypes="AA">
                                      <p:cBhvr>
                                        <p:cTn id="35" dur="2000" spd="-100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2" grpId="0" animBg="1"/>
      <p:bldP spid="525332" grpId="1" animBg="1"/>
      <p:bldP spid="31" grpId="0" build="p"/>
      <p:bldP spid="525331" grpId="0" animBg="1"/>
      <p:bldP spid="525331" grpId="1" animBg="1"/>
      <p:bldP spid="525331" grpId="2" animBg="1"/>
      <p:bldP spid="525331" grpId="3" animBg="1"/>
      <p:bldP spid="525334" grpId="0" animBg="1"/>
      <p:bldP spid="525334" grpId="1" animBg="1"/>
      <p:bldP spid="525334" grpId="2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5976000" y="1764000"/>
            <a:ext cx="136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360000" y="338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360000" y="176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360000" y="500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80000" y="169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4500000" y="2484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2880000" y="33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2880000" y="493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5" name="TextBox 34"/>
          <p:cNvSpPr txBox="1"/>
          <p:nvPr/>
        </p:nvSpPr>
        <p:spPr>
          <a:xfrm rot="5400000">
            <a:off x="6552000" y="4140000"/>
            <a:ext cx="4662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rot="-1920000"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1" name="Прямая соединительная линия 40"/>
          <p:cNvCxnSpPr>
            <a:cxnSpLocks noChangeShapeType="1"/>
          </p:cNvCxnSpPr>
          <p:nvPr/>
        </p:nvCxnSpPr>
        <p:spPr bwMode="auto">
          <a:xfrm>
            <a:off x="360000" y="338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2" name="Прямая соединительная линия 41"/>
          <p:cNvCxnSpPr>
            <a:cxnSpLocks noChangeShapeType="1"/>
          </p:cNvCxnSpPr>
          <p:nvPr/>
        </p:nvCxnSpPr>
        <p:spPr bwMode="auto">
          <a:xfrm rot="-1920000">
            <a:off x="360000" y="338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3" name="Прямая соединительная линия 42"/>
          <p:cNvCxnSpPr>
            <a:cxnSpLocks noChangeShapeType="1"/>
          </p:cNvCxnSpPr>
          <p:nvPr/>
        </p:nvCxnSpPr>
        <p:spPr bwMode="auto">
          <a:xfrm>
            <a:off x="360000" y="500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4" name="Прямая соединительная линия 43"/>
          <p:cNvCxnSpPr>
            <a:cxnSpLocks noChangeShapeType="1"/>
          </p:cNvCxnSpPr>
          <p:nvPr/>
        </p:nvCxnSpPr>
        <p:spPr bwMode="auto">
          <a:xfrm rot="-1920000">
            <a:off x="360000" y="500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>
            <a:off x="5976000" y="1764000"/>
            <a:ext cx="136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7" name="Прямая соединительная линия 46"/>
          <p:cNvCxnSpPr>
            <a:cxnSpLocks noChangeShapeType="1"/>
          </p:cNvCxnSpPr>
          <p:nvPr/>
        </p:nvCxnSpPr>
        <p:spPr bwMode="auto">
          <a:xfrm rot="-1740000">
            <a:off x="5976000" y="1764000"/>
            <a:ext cx="136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32" name="Oval 7"/>
          <p:cNvSpPr>
            <a:spLocks noChangeAspect="1" noChangeArrowheads="1"/>
          </p:cNvSpPr>
          <p:nvPr/>
        </p:nvSpPr>
        <p:spPr bwMode="auto">
          <a:xfrm>
            <a:off x="144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1152000" y="2304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38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9" name="Oval 12"/>
          <p:cNvSpPr>
            <a:spLocks noChangeAspect="1" noChangeArrowheads="1"/>
          </p:cNvSpPr>
          <p:nvPr/>
        </p:nvSpPr>
        <p:spPr bwMode="auto">
          <a:xfrm>
            <a:off x="1440000" y="349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0" name="Oval 9"/>
          <p:cNvSpPr>
            <a:spLocks noChangeAspect="1" noChangeArrowheads="1"/>
          </p:cNvSpPr>
          <p:nvPr/>
        </p:nvSpPr>
        <p:spPr bwMode="auto">
          <a:xfrm>
            <a:off x="1152000" y="3924000"/>
            <a:ext cx="720000" cy="720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2400" dirty="0" smtClean="0">
              <a:solidFill>
                <a:srgbClr val="0000CC"/>
              </a:solidFill>
            </a:endParaRPr>
          </a:p>
        </p:txBody>
      </p:sp>
      <p:sp>
        <p:nvSpPr>
          <p:cNvPr id="45" name="Oval 14"/>
          <p:cNvSpPr>
            <a:spLocks noChangeAspect="1" noChangeArrowheads="1"/>
          </p:cNvSpPr>
          <p:nvPr/>
        </p:nvSpPr>
        <p:spPr bwMode="auto">
          <a:xfrm>
            <a:off x="2592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8" name="Oval 20"/>
          <p:cNvSpPr>
            <a:spLocks noChangeAspect="1" noChangeArrowheads="1"/>
          </p:cNvSpPr>
          <p:nvPr/>
        </p:nvSpPr>
        <p:spPr bwMode="auto">
          <a:xfrm>
            <a:off x="1440000" y="5112000"/>
            <a:ext cx="1440001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9" name="Oval 19"/>
          <p:cNvSpPr>
            <a:spLocks noChangeAspect="1" noChangeArrowheads="1"/>
          </p:cNvSpPr>
          <p:nvPr/>
        </p:nvSpPr>
        <p:spPr bwMode="auto">
          <a:xfrm>
            <a:off x="1152000" y="5544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0" name="Oval 22"/>
          <p:cNvSpPr>
            <a:spLocks noChangeAspect="1" noChangeArrowheads="1"/>
          </p:cNvSpPr>
          <p:nvPr/>
        </p:nvSpPr>
        <p:spPr bwMode="auto">
          <a:xfrm>
            <a:off x="1692000" y="5832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1" name="Oval 11"/>
          <p:cNvSpPr>
            <a:spLocks noChangeAspect="1" noChangeArrowheads="1"/>
          </p:cNvSpPr>
          <p:nvPr/>
        </p:nvSpPr>
        <p:spPr bwMode="auto">
          <a:xfrm>
            <a:off x="7488000" y="2376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 P</a:t>
            </a:r>
            <a:endParaRPr lang="ru-RU" sz="1200" dirty="0" smtClean="0">
              <a:solidFill>
                <a:srgbClr val="0000CC"/>
              </a:solidFill>
            </a:endParaRPr>
          </a:p>
        </p:txBody>
      </p:sp>
      <p:sp>
        <p:nvSpPr>
          <p:cNvPr id="52" name="Oval 25"/>
          <p:cNvSpPr>
            <a:spLocks noChangeAspect="1" noChangeArrowheads="1"/>
          </p:cNvSpPr>
          <p:nvPr/>
        </p:nvSpPr>
        <p:spPr bwMode="auto">
          <a:xfrm>
            <a:off x="7596000" y="1872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3" name="Oval 13"/>
          <p:cNvSpPr>
            <a:spLocks noChangeAspect="1" noChangeArrowheads="1"/>
          </p:cNvSpPr>
          <p:nvPr/>
        </p:nvSpPr>
        <p:spPr bwMode="auto">
          <a:xfrm>
            <a:off x="6912000" y="24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882 0.03148 " pathEditMode="relative" ptsTypes="AA">
                                      <p:cBhvr>
                                        <p:cTn id="27" dur="2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663 -0.06296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9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3" grpId="2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6912000" y="24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Грачи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48000" y="2556000"/>
            <a:ext cx="3133358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грач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белый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грач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лебедь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лебеди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белые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?</a:t>
            </a: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488000" y="2376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5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Белые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08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Люди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080000" y="349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Белые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080000" y="5112000"/>
            <a:ext cx="1440001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Изучающие</a:t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логику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5400000">
            <a:off x="6552000" y="4140000"/>
            <a:ext cx="4662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504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Тигры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872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Турки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828000" y="4032000"/>
            <a:ext cx="503999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Кошки</a:t>
            </a:r>
            <a:endParaRPr lang="ru-RU" sz="1400" dirty="0" smtClean="0">
              <a:solidFill>
                <a:srgbClr val="0000CC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612000" y="5040000"/>
            <a:ext cx="1008000" cy="100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Москвичи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2" name="Oval 25"/>
          <p:cNvSpPr>
            <a:spLocks noChangeAspect="1" noChangeArrowheads="1"/>
          </p:cNvSpPr>
          <p:nvPr/>
        </p:nvSpPr>
        <p:spPr bwMode="auto">
          <a:xfrm>
            <a:off x="7596000" y="1872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Лебеди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224000" y="252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2160000" y="4068000"/>
            <a:ext cx="648000" cy="648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Лебеди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404000" y="5256000"/>
            <a:ext cx="792000" cy="792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20000" y="1512000"/>
            <a:ext cx="30482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какой же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ведь 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ru-RU" sz="1400" dirty="0" smtClean="0"/>
              <a:t> и не </a:t>
            </a:r>
            <a:r>
              <a:rPr lang="ru-RU" sz="1400" dirty="0" smtClean="0">
                <a:solidFill>
                  <a:srgbClr val="FFFF00"/>
                </a:solidFill>
              </a:rPr>
              <a:t>тигр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</a:t>
            </a:r>
            <a:r>
              <a:rPr lang="ru-RU" sz="1400" dirty="0" smtClean="0">
                <a:solidFill>
                  <a:srgbClr val="FFFF00"/>
                </a:solidFill>
              </a:rPr>
              <a:t>тигры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2520000" y="3384000"/>
            <a:ext cx="3135730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лебеди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лебедь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кошка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кошки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20000" y="5040000"/>
            <a:ext cx="4107856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студент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изучает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студенты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?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663 0.03148 " pathEditMode="relative" ptsTypes="AA">
                                      <p:cBhvr>
                                        <p:cTn id="22" dur="2000" spd="-100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663 -0.07338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5" grpId="0" animBg="1"/>
      <p:bldP spid="525325" grpId="1" animBg="1"/>
      <p:bldP spid="525325" grpId="2" animBg="1"/>
      <p:bldP spid="28" grpId="0" build="p"/>
      <p:bldP spid="525323" grpId="0" animBg="1"/>
      <p:bldP spid="525323" grpId="1" animBg="1"/>
      <p:bldP spid="35" grpId="0"/>
      <p:bldP spid="42" grpId="0" animBg="1"/>
      <p:bldP spid="42" grpId="1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Oval 12"/>
          <p:cNvSpPr>
            <a:spLocks noChangeAspect="1" noChangeArrowheads="1"/>
          </p:cNvSpPr>
          <p:nvPr/>
        </p:nvSpPr>
        <p:spPr bwMode="auto">
          <a:xfrm>
            <a:off x="1440000" y="511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0" name="Text Box 18"/>
          <p:cNvSpPr txBox="1">
            <a:spLocks noChangeArrowheads="1"/>
          </p:cNvSpPr>
          <p:nvPr/>
        </p:nvSpPr>
        <p:spPr bwMode="auto">
          <a:xfrm>
            <a:off x="5976000" y="3384000"/>
            <a:ext cx="136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RD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5976000" y="1764000"/>
            <a:ext cx="136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360000" y="338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360000" y="176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360000" y="500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80000" y="169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4500000" y="2484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80000" y="33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4500000" y="4104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2880000" y="493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5" name="TextBox 34"/>
          <p:cNvSpPr txBox="1"/>
          <p:nvPr/>
        </p:nvSpPr>
        <p:spPr>
          <a:xfrm rot="5400000">
            <a:off x="6552000" y="4140000"/>
            <a:ext cx="4662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cxnSp>
        <p:nvCxnSpPr>
          <p:cNvPr id="43" name="Прямая соединительная линия 42"/>
          <p:cNvCxnSpPr>
            <a:cxnSpLocks noChangeShapeType="1"/>
          </p:cNvCxnSpPr>
          <p:nvPr/>
        </p:nvCxnSpPr>
        <p:spPr bwMode="auto">
          <a:xfrm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4" name="Прямая соединительная линия 43"/>
          <p:cNvCxnSpPr>
            <a:cxnSpLocks noChangeShapeType="1"/>
          </p:cNvCxnSpPr>
          <p:nvPr/>
        </p:nvCxnSpPr>
        <p:spPr bwMode="auto">
          <a:xfrm rot="-1920000"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5" name="Прямая соединительная линия 44"/>
          <p:cNvCxnSpPr>
            <a:cxnSpLocks noChangeShapeType="1"/>
          </p:cNvCxnSpPr>
          <p:nvPr/>
        </p:nvCxnSpPr>
        <p:spPr bwMode="auto">
          <a:xfrm>
            <a:off x="360000" y="338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 rot="-1920000">
            <a:off x="360000" y="338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7" name="Прямая соединительная линия 46"/>
          <p:cNvCxnSpPr>
            <a:cxnSpLocks noChangeShapeType="1"/>
          </p:cNvCxnSpPr>
          <p:nvPr/>
        </p:nvCxnSpPr>
        <p:spPr bwMode="auto">
          <a:xfrm>
            <a:off x="360000" y="500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8" name="Прямая соединительная линия 47"/>
          <p:cNvCxnSpPr>
            <a:cxnSpLocks noChangeShapeType="1"/>
          </p:cNvCxnSpPr>
          <p:nvPr/>
        </p:nvCxnSpPr>
        <p:spPr bwMode="auto">
          <a:xfrm rot="-1920000">
            <a:off x="360000" y="500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9" name="Прямая соединительная линия 48"/>
          <p:cNvCxnSpPr>
            <a:cxnSpLocks noChangeShapeType="1"/>
          </p:cNvCxnSpPr>
          <p:nvPr/>
        </p:nvCxnSpPr>
        <p:spPr bwMode="auto">
          <a:xfrm>
            <a:off x="5976000" y="1764000"/>
            <a:ext cx="136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0" name="Прямая соединительная линия 49"/>
          <p:cNvCxnSpPr>
            <a:cxnSpLocks noChangeShapeType="1"/>
          </p:cNvCxnSpPr>
          <p:nvPr/>
        </p:nvCxnSpPr>
        <p:spPr bwMode="auto">
          <a:xfrm rot="-1740000">
            <a:off x="5976000" y="1764000"/>
            <a:ext cx="136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3" name="Прямая соединительная линия 52"/>
          <p:cNvCxnSpPr>
            <a:cxnSpLocks noChangeShapeType="1"/>
          </p:cNvCxnSpPr>
          <p:nvPr/>
        </p:nvCxnSpPr>
        <p:spPr bwMode="auto">
          <a:xfrm>
            <a:off x="5976000" y="3384000"/>
            <a:ext cx="1332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4" name="Прямая соединительная линия 53"/>
          <p:cNvCxnSpPr>
            <a:cxnSpLocks noChangeShapeType="1"/>
          </p:cNvCxnSpPr>
          <p:nvPr/>
        </p:nvCxnSpPr>
        <p:spPr bwMode="auto">
          <a:xfrm rot="-1740000">
            <a:off x="5976000" y="3384000"/>
            <a:ext cx="1332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39" name="Oval 7"/>
          <p:cNvSpPr>
            <a:spLocks noChangeAspect="1" noChangeArrowheads="1"/>
          </p:cNvSpPr>
          <p:nvPr/>
        </p:nvSpPr>
        <p:spPr bwMode="auto">
          <a:xfrm>
            <a:off x="144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0" name="Oval 6"/>
          <p:cNvSpPr>
            <a:spLocks noChangeAspect="1" noChangeArrowheads="1"/>
          </p:cNvSpPr>
          <p:nvPr/>
        </p:nvSpPr>
        <p:spPr bwMode="auto">
          <a:xfrm>
            <a:off x="1152000" y="2304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41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2" name="Oval 12"/>
          <p:cNvSpPr>
            <a:spLocks noChangeAspect="1" noChangeArrowheads="1"/>
          </p:cNvSpPr>
          <p:nvPr/>
        </p:nvSpPr>
        <p:spPr bwMode="auto">
          <a:xfrm>
            <a:off x="1440000" y="349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1" name="Oval 9"/>
          <p:cNvSpPr>
            <a:spLocks noChangeAspect="1" noChangeArrowheads="1"/>
          </p:cNvSpPr>
          <p:nvPr/>
        </p:nvSpPr>
        <p:spPr bwMode="auto">
          <a:xfrm>
            <a:off x="1152000" y="3924000"/>
            <a:ext cx="720000" cy="720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2400" dirty="0" smtClean="0">
              <a:solidFill>
                <a:srgbClr val="0000CC"/>
              </a:solidFill>
            </a:endParaRPr>
          </a:p>
        </p:txBody>
      </p:sp>
      <p:sp>
        <p:nvSpPr>
          <p:cNvPr id="52" name="Oval 14"/>
          <p:cNvSpPr>
            <a:spLocks noChangeAspect="1" noChangeArrowheads="1"/>
          </p:cNvSpPr>
          <p:nvPr/>
        </p:nvSpPr>
        <p:spPr bwMode="auto">
          <a:xfrm>
            <a:off x="2592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6" name="Oval 19"/>
          <p:cNvSpPr>
            <a:spLocks noChangeAspect="1" noChangeArrowheads="1"/>
          </p:cNvSpPr>
          <p:nvPr/>
        </p:nvSpPr>
        <p:spPr bwMode="auto">
          <a:xfrm>
            <a:off x="1152000" y="5544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7" name="Oval 22"/>
          <p:cNvSpPr>
            <a:spLocks noChangeAspect="1" noChangeArrowheads="1"/>
          </p:cNvSpPr>
          <p:nvPr/>
        </p:nvSpPr>
        <p:spPr bwMode="auto">
          <a:xfrm>
            <a:off x="1692000" y="5832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9" name="Oval 11"/>
          <p:cNvSpPr>
            <a:spLocks noChangeAspect="1" noChangeArrowheads="1"/>
          </p:cNvSpPr>
          <p:nvPr/>
        </p:nvSpPr>
        <p:spPr bwMode="auto">
          <a:xfrm>
            <a:off x="7488000" y="2376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 P</a:t>
            </a:r>
            <a:endParaRPr lang="ru-RU" sz="1200" dirty="0" smtClean="0">
              <a:solidFill>
                <a:srgbClr val="0000CC"/>
              </a:solidFill>
            </a:endParaRPr>
          </a:p>
        </p:txBody>
      </p:sp>
      <p:sp>
        <p:nvSpPr>
          <p:cNvPr id="60" name="Oval 25"/>
          <p:cNvSpPr>
            <a:spLocks noChangeAspect="1" noChangeArrowheads="1"/>
          </p:cNvSpPr>
          <p:nvPr/>
        </p:nvSpPr>
        <p:spPr bwMode="auto">
          <a:xfrm>
            <a:off x="7596000" y="1872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61" name="Oval 13"/>
          <p:cNvSpPr>
            <a:spLocks noChangeAspect="1" noChangeArrowheads="1"/>
          </p:cNvSpPr>
          <p:nvPr/>
        </p:nvSpPr>
        <p:spPr bwMode="auto">
          <a:xfrm>
            <a:off x="6912000" y="24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62" name="Oval 3"/>
          <p:cNvSpPr>
            <a:spLocks noChangeAspect="1" noChangeArrowheads="1"/>
          </p:cNvSpPr>
          <p:nvPr/>
        </p:nvSpPr>
        <p:spPr bwMode="auto">
          <a:xfrm>
            <a:off x="7488000" y="3996000"/>
            <a:ext cx="936000" cy="935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 P</a:t>
            </a:r>
          </a:p>
        </p:txBody>
      </p:sp>
      <p:sp>
        <p:nvSpPr>
          <p:cNvPr id="63" name="Oval 10"/>
          <p:cNvSpPr>
            <a:spLocks noChangeAspect="1" noChangeArrowheads="1"/>
          </p:cNvSpPr>
          <p:nvPr/>
        </p:nvSpPr>
        <p:spPr bwMode="auto">
          <a:xfrm>
            <a:off x="7596000" y="3492000"/>
            <a:ext cx="720000" cy="720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64" name="Oval 4"/>
          <p:cNvSpPr>
            <a:spLocks noChangeAspect="1" noChangeArrowheads="1"/>
          </p:cNvSpPr>
          <p:nvPr/>
        </p:nvSpPr>
        <p:spPr bwMode="auto">
          <a:xfrm>
            <a:off x="7164000" y="4068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302 0.03148 " pathEditMode="relative" ptsTypes="AA">
                                      <p:cBhvr>
                                        <p:cTn id="27" dur="2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521 -0.06297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  <p:bldP spid="35" grpId="0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4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540000" y="3060000"/>
            <a:ext cx="1800000" cy="18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Белые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2520000" y="3060000"/>
            <a:ext cx="1800001" cy="180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Деревья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0000" y="1800000"/>
            <a:ext cx="3780000" cy="90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/>
              <a:t>Всякий </a:t>
            </a:r>
            <a:r>
              <a:rPr lang="ru-RU" dirty="0" smtClean="0">
                <a:solidFill>
                  <a:srgbClr val="00FF00"/>
                </a:solidFill>
              </a:rPr>
              <a:t>ландыш</a:t>
            </a:r>
            <a:r>
              <a:rPr lang="en-US" dirty="0" smtClean="0"/>
              <a:t> </a:t>
            </a:r>
            <a:r>
              <a:rPr lang="ru-RU" dirty="0" smtClean="0">
                <a:solidFill>
                  <a:srgbClr val="FF66FF"/>
                </a:solidFill>
              </a:rPr>
              <a:t>белый</a:t>
            </a:r>
            <a:r>
              <a:rPr lang="ru-RU" dirty="0" smtClean="0"/>
              <a:t>.</a:t>
            </a:r>
            <a:endParaRPr lang="en-US" dirty="0" smtClean="0"/>
          </a:p>
          <a:p>
            <a:pPr algn="l">
              <a:lnSpc>
                <a:spcPct val="90000"/>
              </a:lnSpc>
            </a:pPr>
            <a:r>
              <a:rPr lang="ru-RU" dirty="0" smtClean="0"/>
              <a:t>Всякая </a:t>
            </a:r>
            <a:r>
              <a:rPr lang="ru-RU" dirty="0" smtClean="0">
                <a:solidFill>
                  <a:srgbClr val="FFFF00"/>
                </a:solidFill>
              </a:rPr>
              <a:t>сосна</a:t>
            </a:r>
            <a:r>
              <a:rPr lang="en-US" dirty="0" smtClean="0"/>
              <a:t> </a:t>
            </a:r>
            <a:r>
              <a:rPr lang="ru-RU" dirty="0" smtClean="0"/>
              <a:t>– </a:t>
            </a:r>
            <a:r>
              <a:rPr lang="ru-RU" dirty="0" smtClean="0">
                <a:solidFill>
                  <a:srgbClr val="00FF00"/>
                </a:solidFill>
              </a:rPr>
              <a:t>дерево</a:t>
            </a:r>
            <a:r>
              <a:rPr lang="ru-RU" dirty="0" smtClean="0"/>
              <a:t>.</a:t>
            </a:r>
            <a:endParaRPr lang="en-US" dirty="0" smtClean="0"/>
          </a:p>
          <a:p>
            <a:pPr algn="l">
              <a:lnSpc>
                <a:spcPct val="90000"/>
              </a:lnSpc>
            </a:pPr>
            <a:r>
              <a:rPr lang="ru-RU" dirty="0" smtClean="0"/>
              <a:t>→ Неужели всякая </a:t>
            </a:r>
            <a:r>
              <a:rPr lang="ru-RU" dirty="0" smtClean="0">
                <a:solidFill>
                  <a:srgbClr val="FFFF00"/>
                </a:solidFill>
              </a:rPr>
              <a:t>сосна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66FF"/>
                </a:solidFill>
              </a:rPr>
              <a:t>белая</a:t>
            </a:r>
            <a:r>
              <a:rPr lang="ru-RU" dirty="0" smtClean="0"/>
              <a:t>?</a:t>
            </a: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2880000" y="3636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Сосны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7" name="Oval 6"/>
          <p:cNvSpPr>
            <a:spLocks noChangeAspect="1" noChangeArrowheads="1"/>
          </p:cNvSpPr>
          <p:nvPr/>
        </p:nvSpPr>
        <p:spPr bwMode="auto">
          <a:xfrm>
            <a:off x="900000" y="3636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700" dirty="0" smtClean="0">
                <a:solidFill>
                  <a:srgbClr val="0000CC"/>
                </a:solidFill>
              </a:rPr>
              <a:t>Ландыши</a:t>
            </a:r>
            <a:endParaRPr lang="ru-RU" sz="1700" dirty="0">
              <a:solidFill>
                <a:srgbClr val="0000CC"/>
              </a:solidFill>
            </a:endParaRP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среднего термина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24000" y="1800000"/>
            <a:ext cx="3780000" cy="90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/>
              <a:t>Некоторые </a:t>
            </a:r>
            <a:r>
              <a:rPr lang="ru-RU" dirty="0" smtClean="0">
                <a:solidFill>
                  <a:srgbClr val="00FF00"/>
                </a:solidFill>
              </a:rPr>
              <a:t>растения</a:t>
            </a:r>
            <a:r>
              <a:rPr lang="en-US" dirty="0" smtClean="0"/>
              <a:t> </a:t>
            </a:r>
            <a:r>
              <a:rPr lang="ru-RU" dirty="0" smtClean="0">
                <a:solidFill>
                  <a:srgbClr val="FF66FF"/>
                </a:solidFill>
              </a:rPr>
              <a:t>белые</a:t>
            </a:r>
            <a:r>
              <a:rPr lang="ru-RU" dirty="0" smtClean="0"/>
              <a:t>.</a:t>
            </a:r>
            <a:endParaRPr lang="en-US" dirty="0" smtClean="0"/>
          </a:p>
          <a:p>
            <a:pPr algn="l">
              <a:lnSpc>
                <a:spcPct val="90000"/>
              </a:lnSpc>
            </a:pPr>
            <a:r>
              <a:rPr lang="ru-RU" dirty="0" smtClean="0"/>
              <a:t>Всякая </a:t>
            </a:r>
            <a:r>
              <a:rPr lang="ru-RU" dirty="0" smtClean="0">
                <a:solidFill>
                  <a:srgbClr val="FFFF00"/>
                </a:solidFill>
              </a:rPr>
              <a:t>сосна</a:t>
            </a:r>
            <a:r>
              <a:rPr lang="en-US" dirty="0" smtClean="0"/>
              <a:t> </a:t>
            </a:r>
            <a:r>
              <a:rPr lang="ru-RU" dirty="0" smtClean="0"/>
              <a:t>– </a:t>
            </a:r>
            <a:r>
              <a:rPr lang="ru-RU" dirty="0" smtClean="0">
                <a:solidFill>
                  <a:srgbClr val="00FF00"/>
                </a:solidFill>
              </a:rPr>
              <a:t>растение</a:t>
            </a:r>
            <a:r>
              <a:rPr lang="ru-RU" dirty="0" smtClean="0"/>
              <a:t>.</a:t>
            </a:r>
            <a:endParaRPr lang="en-US" dirty="0" smtClean="0"/>
          </a:p>
          <a:p>
            <a:pPr algn="l">
              <a:lnSpc>
                <a:spcPct val="90000"/>
              </a:lnSpc>
            </a:pPr>
            <a:r>
              <a:rPr lang="ru-RU" dirty="0" smtClean="0"/>
              <a:t>→ Неужели всякая </a:t>
            </a:r>
            <a:r>
              <a:rPr lang="ru-RU" dirty="0" smtClean="0">
                <a:solidFill>
                  <a:srgbClr val="FFFF00"/>
                </a:solidFill>
              </a:rPr>
              <a:t>сосна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66FF"/>
                </a:solidFill>
              </a:rPr>
              <a:t>белая</a:t>
            </a:r>
            <a:r>
              <a:rPr lang="ru-RU" dirty="0" smtClean="0"/>
              <a:t>?</a:t>
            </a:r>
          </a:p>
        </p:txBody>
      </p:sp>
      <p:sp>
        <p:nvSpPr>
          <p:cNvPr id="14" name="Oval 5"/>
          <p:cNvSpPr>
            <a:spLocks noChangeAspect="1" noChangeArrowheads="1"/>
          </p:cNvSpPr>
          <p:nvPr/>
        </p:nvSpPr>
        <p:spPr bwMode="auto">
          <a:xfrm>
            <a:off x="6336000" y="3060000"/>
            <a:ext cx="1800001" cy="18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Белые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3" name="Oval 4"/>
          <p:cNvSpPr>
            <a:spLocks noChangeAspect="1" noChangeArrowheads="1"/>
          </p:cNvSpPr>
          <p:nvPr/>
        </p:nvSpPr>
        <p:spPr bwMode="auto">
          <a:xfrm>
            <a:off x="5292000" y="3420000"/>
            <a:ext cx="1440000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Растения</a:t>
            </a: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16" name="Oval 6"/>
          <p:cNvSpPr>
            <a:spLocks noChangeAspect="1" noChangeArrowheads="1"/>
          </p:cNvSpPr>
          <p:nvPr/>
        </p:nvSpPr>
        <p:spPr bwMode="auto">
          <a:xfrm>
            <a:off x="5436000" y="3960000"/>
            <a:ext cx="792000" cy="792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Сосны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96000" y="5328000"/>
            <a:ext cx="3852464" cy="1368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В </a:t>
            </a:r>
            <a:r>
              <a:rPr lang="ru-RU" sz="1600" dirty="0" smtClean="0">
                <a:latin typeface="+mn-lt"/>
              </a:rPr>
              <a:t>б</a:t>
            </a:r>
            <a:r>
              <a:rPr lang="fr-FR" sz="1600" dirty="0" smtClean="0">
                <a:latin typeface="+mn-lt"/>
                <a:cs typeface="Times New Roman"/>
              </a:rPr>
              <a:t>ó</a:t>
            </a:r>
            <a:r>
              <a:rPr lang="ru-RU" sz="1600" dirty="0" smtClean="0">
                <a:latin typeface="+mn-lt"/>
              </a:rPr>
              <a:t>л</a:t>
            </a:r>
            <a:r>
              <a:rPr lang="ru-RU" sz="1600" dirty="0" smtClean="0"/>
              <a:t>ьшей посылке средний термин </a:t>
            </a:r>
            <a:r>
              <a:rPr lang="ru-RU" sz="1600" dirty="0" smtClean="0">
                <a:solidFill>
                  <a:srgbClr val="00FF00"/>
                </a:solidFill>
              </a:rPr>
              <a:t>«растение»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 </a:t>
            </a:r>
            <a:r>
              <a:rPr lang="ru-RU" sz="1600" dirty="0" smtClean="0"/>
              <a:t>как </a:t>
            </a:r>
            <a:r>
              <a:rPr lang="ru-RU" sz="1600" dirty="0" smtClean="0">
                <a:solidFill>
                  <a:srgbClr val="00FFFF"/>
                </a:solidFill>
              </a:rPr>
              <a:t>субъект частного суждения</a:t>
            </a:r>
            <a:r>
              <a:rPr lang="ru-RU" sz="1600" dirty="0" smtClean="0"/>
              <a:t>, </a:t>
            </a:r>
          </a:p>
          <a:p>
            <a:pPr algn="ctr"/>
            <a:r>
              <a:rPr lang="ru-RU" sz="1600" dirty="0" smtClean="0"/>
              <a:t>в меньшей посылке – как </a:t>
            </a:r>
            <a:r>
              <a:rPr lang="ru-RU" sz="1600" dirty="0" smtClean="0">
                <a:solidFill>
                  <a:srgbClr val="00FFFF"/>
                </a:solidFill>
              </a:rPr>
              <a:t>предикат утвердительного суждения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180000" y="5580000"/>
            <a:ext cx="432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Очевидно, что вывод </a:t>
            </a:r>
            <a:r>
              <a:rPr lang="ru-RU" sz="1600" dirty="0" smtClean="0">
                <a:solidFill>
                  <a:srgbClr val="FF66FF"/>
                </a:solidFill>
              </a:rPr>
              <a:t>неправомерен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/>
              <a:t>как очевидно и то, что неправомерность обусловлена </a:t>
            </a:r>
            <a:r>
              <a:rPr lang="ru-RU" sz="1600" dirty="0" smtClean="0">
                <a:solidFill>
                  <a:srgbClr val="FF66FF"/>
                </a:solidFill>
              </a:rPr>
              <a:t>отсутствием среднего термина</a:t>
            </a:r>
            <a:r>
              <a:rPr lang="ru-RU" sz="1600" dirty="0" smtClean="0"/>
              <a:t> (учетверением терминов).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303 0 " pathEditMode="relative" ptsTypes="AA">
                                      <p:cBhvr>
                                        <p:cTn id="18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1018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4" grpId="0" animBg="1"/>
      <p:bldP spid="14" grpId="1" animBg="1"/>
      <p:bldP spid="13" grpId="0" animBg="1"/>
      <p:bldP spid="13" grpId="1" animBg="1"/>
      <p:bldP spid="16" grpId="0" animBg="1"/>
      <p:bldP spid="16" grpId="1" animBg="1"/>
      <p:bldP spid="16" grpId="2" animBg="1"/>
      <p:bldP spid="15" grpId="0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6912000" y="24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Грачи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15" name="Oval 3"/>
          <p:cNvSpPr>
            <a:spLocks noChangeAspect="1" noChangeArrowheads="1"/>
          </p:cNvSpPr>
          <p:nvPr/>
        </p:nvSpPr>
        <p:spPr bwMode="auto">
          <a:xfrm>
            <a:off x="7488000" y="3996000"/>
            <a:ext cx="936000" cy="935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Поэты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488000" y="2376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5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Белые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08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Люди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080000" y="349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Белые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080000" y="5112000"/>
            <a:ext cx="1440001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Изучающие</a:t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логику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48000" y="4212000"/>
            <a:ext cx="302198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греки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немцы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?</a:t>
            </a:r>
          </a:p>
        </p:txBody>
      </p:sp>
      <p:sp>
        <p:nvSpPr>
          <p:cNvPr id="525316" name="Oval 4"/>
          <p:cNvSpPr>
            <a:spLocks noChangeAspect="1" noChangeArrowheads="1"/>
          </p:cNvSpPr>
          <p:nvPr/>
        </p:nvSpPr>
        <p:spPr bwMode="auto">
          <a:xfrm>
            <a:off x="7128000" y="4068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5400000">
            <a:off x="6552000" y="4140000"/>
            <a:ext cx="4662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504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Тигры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872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Турки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828000" y="4032000"/>
            <a:ext cx="503999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Кошки</a:t>
            </a:r>
            <a:endParaRPr lang="ru-RU" sz="1400" dirty="0" smtClean="0">
              <a:solidFill>
                <a:srgbClr val="0000CC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612000" y="5040000"/>
            <a:ext cx="1008000" cy="100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Москвичи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2" name="Oval 25"/>
          <p:cNvSpPr>
            <a:spLocks noChangeAspect="1" noChangeArrowheads="1"/>
          </p:cNvSpPr>
          <p:nvPr/>
        </p:nvSpPr>
        <p:spPr bwMode="auto">
          <a:xfrm>
            <a:off x="7596000" y="1872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Лебеди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224000" y="252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2160000" y="4068000"/>
            <a:ext cx="648000" cy="648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Лебеди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404000" y="5256000"/>
            <a:ext cx="792000" cy="792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22" name="Oval 10"/>
          <p:cNvSpPr>
            <a:spLocks noChangeAspect="1" noChangeArrowheads="1"/>
          </p:cNvSpPr>
          <p:nvPr/>
        </p:nvSpPr>
        <p:spPr bwMode="auto">
          <a:xfrm>
            <a:off x="7596000" y="3492000"/>
            <a:ext cx="720000" cy="720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Немцы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20000" y="1512000"/>
            <a:ext cx="30482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какой же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ведь 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ru-RU" sz="1400" dirty="0" smtClean="0"/>
              <a:t> и не </a:t>
            </a:r>
            <a:r>
              <a:rPr lang="ru-RU" sz="1400" dirty="0" smtClean="0">
                <a:solidFill>
                  <a:srgbClr val="FFFF00"/>
                </a:solidFill>
              </a:rPr>
              <a:t>тигр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</a:t>
            </a:r>
            <a:r>
              <a:rPr lang="ru-RU" sz="1400" dirty="0" smtClean="0">
                <a:solidFill>
                  <a:srgbClr val="FFFF00"/>
                </a:solidFill>
              </a:rPr>
              <a:t>тигры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520000" y="3384000"/>
            <a:ext cx="3135730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лебеди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лебедь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кошка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кошки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?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520000" y="5040000"/>
            <a:ext cx="4107856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студент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изучает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студенты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4248000" y="2556000"/>
            <a:ext cx="3083665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грач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белый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грач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лебедь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лебеди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белые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521 0.02084 " pathEditMode="relative" ptsTypes="AA">
                                      <p:cBhvr>
                                        <p:cTn id="22" dur="2000" spd="-1000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083 -0.07338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5" grpId="0" animBg="1"/>
      <p:bldP spid="525315" grpId="1" animBg="1"/>
      <p:bldP spid="30" grpId="0" build="p"/>
      <p:bldP spid="525316" grpId="0" animBg="1"/>
      <p:bldP spid="525316" grpId="1" animBg="1"/>
      <p:bldP spid="525316" grpId="2" animBg="1"/>
      <p:bldP spid="35" grpId="0"/>
      <p:bldP spid="525322" grpId="0" animBg="1"/>
      <p:bldP spid="525322" grpId="1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12"/>
          <p:cNvSpPr>
            <a:spLocks noChangeAspect="1" noChangeArrowheads="1"/>
          </p:cNvSpPr>
          <p:nvPr/>
        </p:nvSpPr>
        <p:spPr bwMode="auto">
          <a:xfrm>
            <a:off x="1440000" y="511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6912000" y="24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0" name="Text Box 18"/>
          <p:cNvSpPr txBox="1">
            <a:spLocks noChangeArrowheads="1"/>
          </p:cNvSpPr>
          <p:nvPr/>
        </p:nvSpPr>
        <p:spPr bwMode="auto">
          <a:xfrm>
            <a:off x="5976000" y="3384000"/>
            <a:ext cx="136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RD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5976000" y="1764000"/>
            <a:ext cx="136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360000" y="338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endParaRPr lang="ru-RU" dirty="0"/>
          </a:p>
        </p:txBody>
      </p:sp>
      <p:sp>
        <p:nvSpPr>
          <p:cNvPr id="525333" name="Oval 21"/>
          <p:cNvSpPr>
            <a:spLocks noChangeAspect="1" noChangeArrowheads="1"/>
          </p:cNvSpPr>
          <p:nvPr/>
        </p:nvSpPr>
        <p:spPr bwMode="auto">
          <a:xfrm>
            <a:off x="7488000" y="5616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11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488000" y="2376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 P</a:t>
            </a:r>
            <a:endParaRPr lang="ru-RU" sz="1200" dirty="0" smtClean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440000" y="349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70000"/>
              </a:lnSpc>
            </a:pPr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2592000" y="42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360000" y="176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PT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360000" y="5004000"/>
            <a:ext cx="118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6" name="Text Box 24"/>
          <p:cNvSpPr txBox="1">
            <a:spLocks noChangeArrowheads="1"/>
          </p:cNvSpPr>
          <p:nvPr/>
        </p:nvSpPr>
        <p:spPr bwMode="auto">
          <a:xfrm>
            <a:off x="6048000" y="5004000"/>
            <a:ext cx="1224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N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880000" y="169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4500000" y="2484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2880000" y="33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4500000" y="4104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2880000" y="493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4500000" y="5724000"/>
            <a:ext cx="255358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5315" name="Oval 3"/>
          <p:cNvSpPr>
            <a:spLocks noChangeAspect="1" noChangeArrowheads="1"/>
          </p:cNvSpPr>
          <p:nvPr/>
        </p:nvSpPr>
        <p:spPr bwMode="auto">
          <a:xfrm>
            <a:off x="7488000" y="3996000"/>
            <a:ext cx="936000" cy="935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 P</a:t>
            </a:r>
          </a:p>
        </p:txBody>
      </p:sp>
      <p:sp>
        <p:nvSpPr>
          <p:cNvPr id="35" name="TextBox 34"/>
          <p:cNvSpPr txBox="1"/>
          <p:nvPr/>
        </p:nvSpPr>
        <p:spPr>
          <a:xfrm rot="5400000">
            <a:off x="6552000" y="4140000"/>
            <a:ext cx="4662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44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908000" y="270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7596000" y="1872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5322" name="Oval 10"/>
          <p:cNvSpPr>
            <a:spLocks noChangeAspect="1" noChangeArrowheads="1"/>
          </p:cNvSpPr>
          <p:nvPr/>
        </p:nvSpPr>
        <p:spPr bwMode="auto">
          <a:xfrm>
            <a:off x="7596000" y="3492000"/>
            <a:ext cx="720000" cy="720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5338" name="Oval 26"/>
          <p:cNvSpPr>
            <a:spLocks noChangeAspect="1" noChangeArrowheads="1"/>
          </p:cNvSpPr>
          <p:nvPr/>
        </p:nvSpPr>
        <p:spPr bwMode="auto">
          <a:xfrm>
            <a:off x="7200000" y="5256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cxnSp>
        <p:nvCxnSpPr>
          <p:cNvPr id="45" name="Прямая соединительная линия 44"/>
          <p:cNvCxnSpPr>
            <a:cxnSpLocks noChangeShapeType="1"/>
          </p:cNvCxnSpPr>
          <p:nvPr/>
        </p:nvCxnSpPr>
        <p:spPr bwMode="auto">
          <a:xfrm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7" name="Прямая соединительная линия 46"/>
          <p:cNvCxnSpPr>
            <a:cxnSpLocks noChangeShapeType="1"/>
          </p:cNvCxnSpPr>
          <p:nvPr/>
        </p:nvCxnSpPr>
        <p:spPr bwMode="auto">
          <a:xfrm rot="-1920000">
            <a:off x="360000" y="176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8" name="Прямая соединительная линия 47"/>
          <p:cNvCxnSpPr>
            <a:cxnSpLocks noChangeShapeType="1"/>
          </p:cNvCxnSpPr>
          <p:nvPr/>
        </p:nvCxnSpPr>
        <p:spPr bwMode="auto">
          <a:xfrm>
            <a:off x="360000" y="338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9" name="Прямая соединительная линия 48"/>
          <p:cNvCxnSpPr>
            <a:cxnSpLocks noChangeShapeType="1"/>
          </p:cNvCxnSpPr>
          <p:nvPr/>
        </p:nvCxnSpPr>
        <p:spPr bwMode="auto">
          <a:xfrm rot="-1920000">
            <a:off x="360000" y="338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0" name="Прямая соединительная линия 49"/>
          <p:cNvCxnSpPr>
            <a:cxnSpLocks noChangeShapeType="1"/>
          </p:cNvCxnSpPr>
          <p:nvPr/>
        </p:nvCxnSpPr>
        <p:spPr bwMode="auto">
          <a:xfrm>
            <a:off x="360000" y="500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1" name="Прямая соединительная линия 50"/>
          <p:cNvCxnSpPr>
            <a:cxnSpLocks noChangeShapeType="1"/>
          </p:cNvCxnSpPr>
          <p:nvPr/>
        </p:nvCxnSpPr>
        <p:spPr bwMode="auto">
          <a:xfrm rot="-1920000">
            <a:off x="360000" y="5004000"/>
            <a:ext cx="118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2" name="Прямая соединительная линия 51"/>
          <p:cNvCxnSpPr>
            <a:cxnSpLocks noChangeShapeType="1"/>
          </p:cNvCxnSpPr>
          <p:nvPr/>
        </p:nvCxnSpPr>
        <p:spPr bwMode="auto">
          <a:xfrm>
            <a:off x="5976000" y="1764000"/>
            <a:ext cx="136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3" name="Прямая соединительная линия 52"/>
          <p:cNvCxnSpPr>
            <a:cxnSpLocks noChangeShapeType="1"/>
          </p:cNvCxnSpPr>
          <p:nvPr/>
        </p:nvCxnSpPr>
        <p:spPr bwMode="auto">
          <a:xfrm rot="-1740000">
            <a:off x="5976000" y="1764000"/>
            <a:ext cx="136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5" name="Прямая соединительная линия 54"/>
          <p:cNvCxnSpPr>
            <a:cxnSpLocks noChangeShapeType="1"/>
          </p:cNvCxnSpPr>
          <p:nvPr/>
        </p:nvCxnSpPr>
        <p:spPr bwMode="auto">
          <a:xfrm>
            <a:off x="5976000" y="3384000"/>
            <a:ext cx="136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6" name="Прямая соединительная линия 55"/>
          <p:cNvCxnSpPr>
            <a:cxnSpLocks noChangeShapeType="1"/>
          </p:cNvCxnSpPr>
          <p:nvPr/>
        </p:nvCxnSpPr>
        <p:spPr bwMode="auto">
          <a:xfrm rot="-1740000">
            <a:off x="5976000" y="3384000"/>
            <a:ext cx="1368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7" name="Прямая соединительная линия 56"/>
          <p:cNvCxnSpPr>
            <a:cxnSpLocks noChangeShapeType="1"/>
          </p:cNvCxnSpPr>
          <p:nvPr/>
        </p:nvCxnSpPr>
        <p:spPr bwMode="auto">
          <a:xfrm>
            <a:off x="6048000" y="5004000"/>
            <a:ext cx="1224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58" name="Прямая соединительная линия 57"/>
          <p:cNvCxnSpPr>
            <a:cxnSpLocks noChangeShapeType="1"/>
          </p:cNvCxnSpPr>
          <p:nvPr/>
        </p:nvCxnSpPr>
        <p:spPr bwMode="auto">
          <a:xfrm rot="-1860000">
            <a:off x="6048000" y="5004000"/>
            <a:ext cx="1224000" cy="324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525316" name="Oval 4"/>
          <p:cNvSpPr>
            <a:spLocks noChangeAspect="1" noChangeArrowheads="1"/>
          </p:cNvSpPr>
          <p:nvPr/>
        </p:nvSpPr>
        <p:spPr bwMode="auto">
          <a:xfrm>
            <a:off x="7164000" y="4068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152000" y="2304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152000" y="3924000"/>
            <a:ext cx="720000" cy="720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2400" dirty="0" smtClean="0">
              <a:solidFill>
                <a:srgbClr val="0000CC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1152000" y="5544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692000" y="5832000"/>
            <a:ext cx="503237" cy="5032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14" name="Oval 2"/>
          <p:cNvSpPr>
            <a:spLocks noChangeAspect="1" noChangeArrowheads="1"/>
          </p:cNvSpPr>
          <p:nvPr/>
        </p:nvSpPr>
        <p:spPr bwMode="auto">
          <a:xfrm>
            <a:off x="6912000" y="5616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M</a:t>
            </a:r>
            <a:endParaRPr lang="ru-RU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882 0.03148 " pathEditMode="relative" ptsTypes="AA">
                                      <p:cBhvr>
                                        <p:cTn id="27" dur="2000" spd="-100000" fill="hold"/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521 -0.04189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9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3" grpId="0" animBg="1"/>
      <p:bldP spid="525333" grpId="1" animBg="1"/>
      <p:bldP spid="32" grpId="0" build="p"/>
      <p:bldP spid="525338" grpId="0" animBg="1"/>
      <p:bldP spid="525314" grpId="0" animBg="1"/>
      <p:bldP spid="525314" grpId="1" animBg="1"/>
      <p:bldP spid="525314" grpId="2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6912000" y="2412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Грачи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48000" y="2556000"/>
            <a:ext cx="3083665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грач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белый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грач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лебедь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лебеди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белые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?</a:t>
            </a:r>
          </a:p>
        </p:txBody>
      </p:sp>
      <p:sp>
        <p:nvSpPr>
          <p:cNvPr id="525315" name="Oval 3"/>
          <p:cNvSpPr>
            <a:spLocks noChangeAspect="1" noChangeArrowheads="1"/>
          </p:cNvSpPr>
          <p:nvPr/>
        </p:nvSpPr>
        <p:spPr bwMode="auto">
          <a:xfrm>
            <a:off x="7488000" y="3996000"/>
            <a:ext cx="936000" cy="935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Поэты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488000" y="2376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5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Белые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5333" name="Oval 21"/>
          <p:cNvSpPr>
            <a:spLocks noChangeAspect="1" noChangeArrowheads="1"/>
          </p:cNvSpPr>
          <p:nvPr/>
        </p:nvSpPr>
        <p:spPr bwMode="auto">
          <a:xfrm>
            <a:off x="7488000" y="5616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Немцы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080000" y="187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Люди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080000" y="349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Белые</a:t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080000" y="5112000"/>
            <a:ext cx="1440001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Изучающие</a:t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логику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20000" y="1512000"/>
            <a:ext cx="304827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какой же </a:t>
            </a:r>
            <a:r>
              <a:rPr lang="ru-RU" sz="1400" dirty="0" smtClean="0">
                <a:solidFill>
                  <a:srgbClr val="FFFF00"/>
                </a:solidFill>
              </a:rPr>
              <a:t>турок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ведь 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ru-RU" sz="1400" dirty="0" smtClean="0"/>
              <a:t> и не </a:t>
            </a:r>
            <a:r>
              <a:rPr lang="ru-RU" sz="1400" dirty="0" smtClean="0">
                <a:solidFill>
                  <a:srgbClr val="FFFF00"/>
                </a:solidFill>
              </a:rPr>
              <a:t>тигр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</a:t>
            </a:r>
            <a:r>
              <a:rPr lang="ru-RU" sz="1400" dirty="0" smtClean="0">
                <a:solidFill>
                  <a:srgbClr val="FFFF00"/>
                </a:solidFill>
              </a:rPr>
              <a:t>тигры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люди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2520000" y="3384000"/>
            <a:ext cx="3135730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лебеди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лебедь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кошка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кошки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белые</a:t>
            </a:r>
            <a:r>
              <a:rPr lang="ru-RU" sz="1400" dirty="0" smtClean="0"/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48000" y="4212000"/>
            <a:ext cx="3121367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греки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немцы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?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520000" y="5040000"/>
            <a:ext cx="4107856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студент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изучает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студенты </a:t>
            </a:r>
            <a:r>
              <a:rPr lang="ru-RU" sz="1400" dirty="0" smtClean="0"/>
              <a:t>не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4248000" y="5868000"/>
            <a:ext cx="317106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греки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немцы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</a:t>
            </a:r>
            <a:r>
              <a:rPr lang="ru-RU" sz="1400" dirty="0" smtClean="0">
                <a:solidFill>
                  <a:srgbClr val="FF66FF"/>
                </a:solidFill>
              </a:rPr>
              <a:t>немцы</a:t>
            </a:r>
            <a:r>
              <a:rPr lang="ru-RU" sz="1400" dirty="0" smtClean="0"/>
              <a:t>?</a:t>
            </a:r>
          </a:p>
        </p:txBody>
      </p:sp>
      <p:sp>
        <p:nvSpPr>
          <p:cNvPr id="525316" name="Oval 4"/>
          <p:cNvSpPr>
            <a:spLocks noChangeAspect="1" noChangeArrowheads="1"/>
          </p:cNvSpPr>
          <p:nvPr/>
        </p:nvSpPr>
        <p:spPr bwMode="auto">
          <a:xfrm>
            <a:off x="7128000" y="4068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5400000">
            <a:off x="6552000" y="4140000"/>
            <a:ext cx="4662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504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Тигры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872000" y="2520000"/>
            <a:ext cx="504000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Турки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828000" y="4032000"/>
            <a:ext cx="503999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Кошки</a:t>
            </a:r>
            <a:endParaRPr lang="ru-RU" sz="1400" dirty="0" smtClean="0">
              <a:solidFill>
                <a:srgbClr val="0000CC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612000" y="5040000"/>
            <a:ext cx="1008000" cy="100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Москвичи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2" name="Oval 25"/>
          <p:cNvSpPr>
            <a:spLocks noChangeAspect="1" noChangeArrowheads="1"/>
          </p:cNvSpPr>
          <p:nvPr/>
        </p:nvSpPr>
        <p:spPr bwMode="auto">
          <a:xfrm>
            <a:off x="7596000" y="1872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Лебеди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третьей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sp>
        <p:nvSpPr>
          <p:cNvPr id="525314" name="Oval 2"/>
          <p:cNvSpPr>
            <a:spLocks noChangeAspect="1" noChangeArrowheads="1"/>
          </p:cNvSpPr>
          <p:nvPr/>
        </p:nvSpPr>
        <p:spPr bwMode="auto">
          <a:xfrm>
            <a:off x="6912000" y="5688000"/>
            <a:ext cx="504000" cy="50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224000" y="2520000"/>
            <a:ext cx="503237" cy="5032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2160000" y="4068000"/>
            <a:ext cx="648000" cy="648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Лебеди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1404000" y="5256000"/>
            <a:ext cx="792000" cy="792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Студенты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22" name="Oval 10"/>
          <p:cNvSpPr>
            <a:spLocks noChangeAspect="1" noChangeArrowheads="1"/>
          </p:cNvSpPr>
          <p:nvPr/>
        </p:nvSpPr>
        <p:spPr bwMode="auto">
          <a:xfrm>
            <a:off x="7596000" y="3492000"/>
            <a:ext cx="720000" cy="720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Немцы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38" name="Oval 26"/>
          <p:cNvSpPr>
            <a:spLocks noChangeAspect="1" noChangeArrowheads="1"/>
          </p:cNvSpPr>
          <p:nvPr/>
        </p:nvSpPr>
        <p:spPr bwMode="auto">
          <a:xfrm>
            <a:off x="7164000" y="5220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Поэты</a:t>
            </a:r>
            <a:endParaRPr lang="ru-RU" sz="11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44 0.02084 " pathEditMode="relative" ptsTypes="AA">
                                      <p:cBhvr>
                                        <p:cTn id="22" dur="2000" spd="-100000" fill="hold"/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6 -0.05254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25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5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3" grpId="0" animBg="1"/>
      <p:bldP spid="525333" grpId="1" animBg="1"/>
      <p:bldP spid="32" grpId="0" build="p"/>
      <p:bldP spid="35" grpId="0"/>
      <p:bldP spid="525314" grpId="0" animBg="1"/>
      <p:bldP spid="525314" grpId="1" animBg="1"/>
      <p:bldP spid="525314" grpId="2" animBg="1"/>
      <p:bldP spid="525338" grpId="0" animBg="1"/>
      <p:bldP spid="525338" grpId="1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505" name="Text Box 17"/>
          <p:cNvSpPr txBox="1">
            <a:spLocks noChangeArrowheads="1"/>
          </p:cNvSpPr>
          <p:nvPr/>
        </p:nvSpPr>
        <p:spPr bwMode="auto">
          <a:xfrm>
            <a:off x="180000" y="1548000"/>
            <a:ext cx="3744000" cy="2916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>
            <a:noAutofit/>
          </a:bodyPr>
          <a:lstStyle/>
          <a:p>
            <a:pPr algn="ctr"/>
            <a:r>
              <a:rPr lang="ru-RU" dirty="0" smtClean="0"/>
              <a:t>Четвёртой фигурой простого категорического силлогизма считается фигура, в которой средний термин является предикатом б</a:t>
            </a:r>
            <a:r>
              <a:rPr lang="fr-FR" dirty="0" smtClean="0">
                <a:cs typeface="Times New Roman"/>
              </a:rPr>
              <a:t>ó</a:t>
            </a:r>
            <a:r>
              <a:rPr lang="ru-RU" dirty="0" smtClean="0"/>
              <a:t>льшей и субъектом меньшей посылки, </a:t>
            </a:r>
            <a:br>
              <a:rPr lang="ru-RU" dirty="0" smtClean="0"/>
            </a:br>
            <a:r>
              <a:rPr lang="ru-RU" dirty="0" smtClean="0"/>
              <a:t>т. е. </a:t>
            </a:r>
            <a:r>
              <a:rPr lang="ru-RU" dirty="0" smtClean="0">
                <a:solidFill>
                  <a:srgbClr val="00FFFF"/>
                </a:solidFill>
              </a:rPr>
              <a:t>оба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FFFF"/>
                </a:solidFill>
              </a:rPr>
              <a:t>крайних термина занимают в </a:t>
            </a:r>
            <a:r>
              <a:rPr lang="ru-RU" dirty="0">
                <a:solidFill>
                  <a:srgbClr val="00FFFF"/>
                </a:solidFill>
              </a:rPr>
              <a:t>посылках </a:t>
            </a:r>
            <a:r>
              <a:rPr lang="ru-RU" dirty="0">
                <a:solidFill>
                  <a:srgbClr val="FFFF00"/>
                </a:solidFill>
              </a:rPr>
              <a:t>позиции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противоположные </a:t>
            </a:r>
            <a:r>
              <a:rPr lang="ru-RU" dirty="0">
                <a:solidFill>
                  <a:srgbClr val="00FFFF"/>
                </a:solidFill>
              </a:rPr>
              <a:t>тем, </a:t>
            </a:r>
            <a:r>
              <a:rPr lang="ru-RU" dirty="0" smtClean="0">
                <a:solidFill>
                  <a:srgbClr val="00FFFF"/>
                </a:solidFill>
              </a:rPr>
              <a:t>что 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они </a:t>
            </a:r>
            <a:r>
              <a:rPr lang="ru-RU" dirty="0">
                <a:solidFill>
                  <a:srgbClr val="00FFFF"/>
                </a:solidFill>
              </a:rPr>
              <a:t>занимают в выводе</a:t>
            </a:r>
            <a:r>
              <a:rPr lang="ru-RU" dirty="0"/>
              <a:t>.</a:t>
            </a: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5364000" y="2808288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en-US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(не)</a:t>
            </a:r>
            <a:r>
              <a:rPr lang="ru-RU" sz="1000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есть</a:t>
            </a:r>
            <a:r>
              <a:rPr lang="en-US" sz="1000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/</a:t>
            </a:r>
            <a:r>
              <a:rPr lang="en-US" sz="1000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суть</a:t>
            </a:r>
            <a:endParaRPr lang="ru-RU" dirty="0">
              <a:solidFill>
                <a:srgbClr val="BBE0E3"/>
              </a:solidFill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Четвёртая фигура простого категорического силлогизма</a:t>
            </a:r>
            <a:endParaRPr lang="ru-RU" sz="2800" b="1" dirty="0" smtClean="0">
              <a:solidFill>
                <a:srgbClr val="FFFF00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20100000">
            <a:off x="5364000" y="2808000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180000" y="4536000"/>
            <a:ext cx="3744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ru-RU" kern="0" dirty="0">
                <a:solidFill>
                  <a:srgbClr val="FFFF00"/>
                </a:solidFill>
                <a:latin typeface="+mn-lt"/>
              </a:rPr>
              <a:t>Правила четвёртой фигуры</a:t>
            </a:r>
          </a:p>
          <a:p>
            <a:pPr marL="342900" indent="-342900" algn="l">
              <a:lnSpc>
                <a:spcPct val="90000"/>
              </a:lnSpc>
              <a:spcBef>
                <a:spcPts val="300"/>
              </a:spcBef>
              <a:buFont typeface="Wingdings" pitchFamily="2" charset="2"/>
              <a:buChar char="Ø"/>
              <a:defRPr/>
            </a:pPr>
            <a:r>
              <a:rPr lang="ru-RU" sz="1600" kern="0" dirty="0">
                <a:latin typeface="+mn-lt"/>
              </a:rPr>
              <a:t>Если 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б</a:t>
            </a:r>
            <a:r>
              <a:rPr lang="en-US" sz="1600" dirty="0">
                <a:solidFill>
                  <a:srgbClr val="66FF33"/>
                </a:solidFill>
                <a:cs typeface="Arial" charset="0"/>
              </a:rPr>
              <a:t>ó</a:t>
            </a:r>
            <a:r>
              <a:rPr lang="ru-RU" sz="1600" kern="0" dirty="0">
                <a:solidFill>
                  <a:srgbClr val="66FF33"/>
                </a:solidFill>
              </a:rPr>
              <a:t>льшая</a:t>
            </a:r>
            <a:r>
              <a:rPr lang="ru-RU" sz="1600" kern="0" dirty="0"/>
              <a:t> посылка – </a:t>
            </a:r>
            <a:r>
              <a:rPr lang="ru-RU" sz="1600" kern="0" dirty="0">
                <a:solidFill>
                  <a:srgbClr val="66FF33"/>
                </a:solidFill>
              </a:rPr>
              <a:t>утвердительное</a:t>
            </a:r>
            <a:r>
              <a:rPr lang="ru-RU" sz="1600" kern="0" dirty="0"/>
              <a:t> суждение, </a:t>
            </a:r>
            <a:endParaRPr lang="en-US" sz="1600" kern="0" dirty="0" smtClean="0"/>
          </a:p>
          <a:p>
            <a:pPr marL="342900" indent="-342900" algn="l">
              <a:lnSpc>
                <a:spcPct val="90000"/>
              </a:lnSpc>
              <a:spcBef>
                <a:spcPts val="300"/>
              </a:spcBef>
              <a:defRPr/>
            </a:pPr>
            <a:r>
              <a:rPr lang="en-US" sz="1600" kern="0" dirty="0" smtClean="0"/>
              <a:t>      </a:t>
            </a:r>
            <a:r>
              <a:rPr lang="ru-RU" sz="1600" kern="0" dirty="0" smtClean="0"/>
              <a:t>то </a:t>
            </a:r>
            <a:r>
              <a:rPr lang="ru-RU" sz="1600" kern="0" dirty="0">
                <a:solidFill>
                  <a:srgbClr val="66FF33"/>
                </a:solidFill>
              </a:rPr>
              <a:t>м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еньшая</a:t>
            </a:r>
            <a:r>
              <a:rPr lang="ru-RU" sz="1600" kern="0" dirty="0">
                <a:latin typeface="+mn-lt"/>
              </a:rPr>
              <a:t> посылка должна быть 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общим</a:t>
            </a:r>
            <a:r>
              <a:rPr lang="ru-RU" sz="1600" kern="0" dirty="0"/>
              <a:t> суждением</a:t>
            </a:r>
            <a:r>
              <a:rPr lang="ru-RU" sz="1600" kern="0" dirty="0">
                <a:latin typeface="+mn-lt"/>
              </a:rPr>
              <a:t>.</a:t>
            </a:r>
          </a:p>
          <a:p>
            <a:pPr marL="342900" indent="-342900" algn="l">
              <a:lnSpc>
                <a:spcPct val="90000"/>
              </a:lnSpc>
              <a:spcBef>
                <a:spcPts val="300"/>
              </a:spcBef>
              <a:buFont typeface="Wingdings" pitchFamily="2" charset="2"/>
              <a:buChar char="Ø"/>
              <a:defRPr/>
            </a:pPr>
            <a:r>
              <a:rPr lang="ru-RU" sz="1600" kern="0" dirty="0">
                <a:latin typeface="+mn-lt"/>
              </a:rPr>
              <a:t>Если одна из посылок – 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отрицательное</a:t>
            </a:r>
            <a:r>
              <a:rPr lang="ru-RU" sz="1600" kern="0" dirty="0">
                <a:latin typeface="+mn-lt"/>
              </a:rPr>
              <a:t> суждение</a:t>
            </a:r>
            <a:r>
              <a:rPr lang="ru-RU" sz="1600" kern="0" dirty="0" smtClean="0">
                <a:latin typeface="+mn-lt"/>
              </a:rPr>
              <a:t>,</a:t>
            </a:r>
            <a:endParaRPr lang="en-US" sz="1600" kern="0" dirty="0" smtClean="0">
              <a:latin typeface="+mn-lt"/>
            </a:endParaRPr>
          </a:p>
          <a:p>
            <a:pPr marL="342900" indent="-342900" algn="l">
              <a:lnSpc>
                <a:spcPct val="90000"/>
              </a:lnSpc>
              <a:spcBef>
                <a:spcPts val="300"/>
              </a:spcBef>
              <a:defRPr/>
            </a:pPr>
            <a:r>
              <a:rPr lang="ru-RU" sz="1600" kern="0" dirty="0" smtClean="0">
                <a:latin typeface="+mn-lt"/>
              </a:rPr>
              <a:t> </a:t>
            </a:r>
            <a:r>
              <a:rPr lang="en-US" sz="1600" kern="0" dirty="0" smtClean="0">
                <a:latin typeface="+mn-lt"/>
              </a:rPr>
              <a:t>     </a:t>
            </a:r>
            <a:r>
              <a:rPr lang="ru-RU" sz="1600" kern="0" dirty="0" smtClean="0">
                <a:latin typeface="+mn-lt"/>
              </a:rPr>
              <a:t>то 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б</a:t>
            </a:r>
            <a:r>
              <a:rPr lang="en-US" sz="1600" dirty="0">
                <a:solidFill>
                  <a:srgbClr val="66FF33"/>
                </a:solidFill>
                <a:cs typeface="Arial" charset="0"/>
              </a:rPr>
              <a:t>ó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льшая</a:t>
            </a:r>
            <a:r>
              <a:rPr lang="ru-RU" sz="1600" kern="0" dirty="0">
                <a:latin typeface="+mn-lt"/>
              </a:rPr>
              <a:t> посылка должна быть 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общим</a:t>
            </a:r>
            <a:r>
              <a:rPr lang="ru-RU" sz="1600" kern="0" dirty="0"/>
              <a:t> суждением</a:t>
            </a:r>
            <a:r>
              <a:rPr lang="ru-RU" sz="1600" kern="0" dirty="0" smtClean="0">
                <a:latin typeface="+mn-lt"/>
              </a:rPr>
              <a:t>.</a:t>
            </a:r>
            <a:endParaRPr lang="ru-RU" sz="1600" kern="0" dirty="0">
              <a:latin typeface="+mn-lt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5612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не 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5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56160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60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5612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не 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2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2" name="Oval 12"/>
          <p:cNvSpPr>
            <a:spLocks noChangeAspect="1" noChangeArrowheads="1"/>
          </p:cNvSpPr>
          <p:nvPr/>
        </p:nvSpPr>
        <p:spPr bwMode="auto">
          <a:xfrm>
            <a:off x="421200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200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7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7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55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500"/>
                            </p:stCondLst>
                            <p:childTnLst>
                              <p:par>
                                <p:cTn id="1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0"/>
                            </p:stCondLst>
                            <p:childTnLst>
                              <p:par>
                                <p:cTn id="14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500"/>
                            </p:stCondLst>
                            <p:childTnLst>
                              <p:par>
                                <p:cTn id="16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500"/>
                            </p:stCondLst>
                            <p:childTnLst>
                              <p:par>
                                <p:cTn id="17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505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1" grpId="0" animBg="1"/>
      <p:bldP spid="447503" grpId="0" animBg="1"/>
      <p:bldP spid="18" grpId="0" build="p"/>
      <p:bldP spid="19" grpId="0" animBg="1"/>
      <p:bldP spid="19" grpId="1" animBg="1"/>
      <p:bldP spid="17" grpId="0" animBg="1"/>
      <p:bldP spid="17" grpId="1" animBg="1"/>
      <p:bldP spid="17" grpId="2" animBg="1"/>
      <p:bldP spid="447491" grpId="0" animBg="1"/>
      <p:bldP spid="447491" grpId="1" animBg="1"/>
      <p:bldP spid="447491" grpId="2" animBg="1"/>
      <p:bldP spid="447491" grpId="3" animBg="1"/>
      <p:bldP spid="447491" grpId="4" animBg="1"/>
      <p:bldP spid="21" grpId="0" animBg="1"/>
      <p:bldP spid="21" grpId="1" animBg="1"/>
      <p:bldP spid="447490" grpId="0" animBg="1"/>
      <p:bldP spid="447490" grpId="1" animBg="1"/>
      <p:bldP spid="447490" grpId="2" animBg="1"/>
      <p:bldP spid="20" grpId="0" animBg="1"/>
      <p:bldP spid="20" grpId="1" animBg="1"/>
      <p:bldP spid="447502" grpId="0" animBg="1"/>
      <p:bldP spid="447502" grpId="1" animBg="1"/>
      <p:bldP spid="447502" grpId="2" animBg="1"/>
      <p:bldP spid="22" grpId="0" animBg="1"/>
      <p:bldP spid="22" grpId="1" animBg="1"/>
      <p:bldP spid="447500" grpId="0" animBg="1"/>
      <p:bldP spid="447500" grpId="1" animBg="1"/>
      <p:bldP spid="447500" grpId="2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Четвёртая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Правила четвёртой фигуры</a:t>
            </a:r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863" y="1332000"/>
            <a:ext cx="8877300" cy="5292725"/>
          </a:xfrm>
        </p:spPr>
        <p:txBody>
          <a:bodyPr/>
          <a:lstStyle/>
          <a:p>
            <a:pPr eaLnBrk="1" hangingPunct="1">
              <a:spcBef>
                <a:spcPts val="432"/>
              </a:spcBef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Если б</a:t>
            </a:r>
            <a:r>
              <a:rPr lang="en-US" sz="2000" b="1" dirty="0" smtClean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2000" b="1" dirty="0" smtClean="0">
                <a:solidFill>
                  <a:srgbClr val="00FFFF"/>
                </a:solidFill>
              </a:rPr>
              <a:t>льшая посылка – утвердительное суждение, то меньшая посылка должна быть общим суждением. 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Если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льшая посылка – утвердительное суждение, то средний термин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четвёртой фигуры</a:t>
            </a:r>
            <a:r>
              <a:rPr lang="ru-RU" sz="1800" b="1" dirty="0" smtClean="0">
                <a:solidFill>
                  <a:schemeClr val="accent3"/>
                </a:solidFill>
              </a:rPr>
              <a:t> – предикат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 посылки) в ней не распределён.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он должен быть распределён в меньшей посылке.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в меньшей посылке средний термин </a:t>
            </a:r>
            <a:r>
              <a:rPr lang="ru-RU" sz="1800" b="1" dirty="0" smtClean="0">
                <a:solidFill>
                  <a:schemeClr val="bg1"/>
                </a:solidFill>
              </a:rPr>
              <a:t>является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четвёртой фигуры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chemeClr val="accent3"/>
                </a:solidFill>
              </a:rPr>
              <a:t>субъектом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субъекты же распределены в общих суждениях.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</a:t>
            </a:r>
            <a:r>
              <a:rPr lang="ru-RU" sz="1800" b="1" dirty="0" smtClean="0">
                <a:solidFill>
                  <a:srgbClr val="00FFFF"/>
                </a:solidFill>
              </a:rPr>
              <a:t>меньшая посылка должна </a:t>
            </a:r>
            <a:r>
              <a:rPr lang="ru-RU" sz="1800" b="1" dirty="0" smtClean="0">
                <a:solidFill>
                  <a:schemeClr val="bg1"/>
                </a:solidFill>
              </a:rPr>
              <a:t>в этом случае</a:t>
            </a:r>
            <a:r>
              <a:rPr lang="ru-RU" sz="1800" b="1" dirty="0" smtClean="0">
                <a:solidFill>
                  <a:srgbClr val="00FFFF"/>
                </a:solidFill>
              </a:rPr>
              <a:t> (если б</a:t>
            </a:r>
            <a:r>
              <a:rPr lang="en-US" sz="1800" b="1" dirty="0" smtClean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rgbClr val="00FFFF"/>
                </a:solidFill>
              </a:rPr>
              <a:t>льшая посылка – утвердительное суждение) быть суждением общим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863" y="1332000"/>
            <a:ext cx="8877300" cy="5292725"/>
          </a:xfrm>
        </p:spPr>
        <p:txBody>
          <a:bodyPr/>
          <a:lstStyle/>
          <a:p>
            <a:pPr eaLnBrk="1" hangingPunct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Если одна из посылок – отрицательное суждение, то б</a:t>
            </a:r>
            <a:r>
              <a:rPr lang="en-US" sz="2000" b="1" dirty="0" smtClean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2000" b="1" dirty="0" smtClean="0">
                <a:solidFill>
                  <a:srgbClr val="00FFFF"/>
                </a:solidFill>
              </a:rPr>
              <a:t>льшая посылка должна быть общим суждением.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Если одна из посылок – отрицательное суждение, отрицательным будет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chemeClr val="accent3"/>
                </a:solidFill>
              </a:rPr>
              <a:t>и вывод.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Раз вывод – отрицательное суждение,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предикат вывода) в выводе распределён.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 этом случае он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должен быть распределён и в посылке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льшей).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в четвёртой фигуре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является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фигуры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субъектом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 посылки, субъекты же распределены в общих суждениях.</a:t>
            </a:r>
          </a:p>
          <a:p>
            <a:pPr lvl="1" eaLnBrk="1" hangingPunct="1">
              <a:spcBef>
                <a:spcPts val="432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</a:t>
            </a:r>
            <a:r>
              <a:rPr lang="ru-RU" sz="1800" b="1" dirty="0" smtClean="0">
                <a:solidFill>
                  <a:srgbClr val="00FFFF"/>
                </a:solidFill>
              </a:rPr>
              <a:t>б</a:t>
            </a:r>
            <a:r>
              <a:rPr lang="en-US" sz="1800" b="1" dirty="0" smtClean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rgbClr val="00FFFF"/>
                </a:solidFill>
              </a:rPr>
              <a:t>льшая посылка должна </a:t>
            </a:r>
            <a:r>
              <a:rPr lang="ru-RU" sz="1800" b="1" dirty="0" smtClean="0">
                <a:solidFill>
                  <a:schemeClr val="bg1"/>
                </a:solidFill>
              </a:rPr>
              <a:t>в этом случае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r>
              <a:rPr lang="en-US" sz="1800" b="1" dirty="0" smtClean="0">
                <a:solidFill>
                  <a:srgbClr val="00FFFF"/>
                </a:solidFill>
              </a:rPr>
              <a:t>(</a:t>
            </a:r>
            <a:r>
              <a:rPr lang="ru-RU" sz="1800" b="1" dirty="0" smtClean="0">
                <a:solidFill>
                  <a:srgbClr val="00FFFF"/>
                </a:solidFill>
              </a:rPr>
              <a:t>если одна из посылок – отрицательное суждение</a:t>
            </a:r>
            <a:r>
              <a:rPr lang="en-US" sz="1800" b="1" dirty="0" smtClean="0">
                <a:solidFill>
                  <a:srgbClr val="00FFFF"/>
                </a:solidFill>
              </a:rPr>
              <a:t>)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быть суждением общим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Четвёртая фигура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Правила четвёртой фигуры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5364000" y="2808288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en-US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(не)</a:t>
            </a:r>
            <a:r>
              <a:rPr lang="ru-RU" sz="1000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есть</a:t>
            </a:r>
            <a:r>
              <a:rPr lang="en-US" sz="1000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/</a:t>
            </a:r>
            <a:r>
              <a:rPr lang="en-US" sz="1000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суть</a:t>
            </a:r>
            <a:endParaRPr lang="ru-RU" dirty="0">
              <a:solidFill>
                <a:srgbClr val="BBE0E3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20100000">
            <a:off x="5364000" y="2808000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5612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не 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5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56160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60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5612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не 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2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2" name="Oval 12"/>
          <p:cNvSpPr>
            <a:spLocks noChangeAspect="1" noChangeArrowheads="1"/>
          </p:cNvSpPr>
          <p:nvPr/>
        </p:nvSpPr>
        <p:spPr bwMode="auto">
          <a:xfrm>
            <a:off x="421200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200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Четвёртая фигура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Назначение четвёртой фигуры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179998" y="1476000"/>
            <a:ext cx="3528000" cy="129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>
            <a:spAutoFit/>
          </a:bodyPr>
          <a:lstStyle/>
          <a:p>
            <a:pPr algn="ctr"/>
            <a:r>
              <a:rPr lang="ru-RU" dirty="0"/>
              <a:t>Крайние термины </a:t>
            </a:r>
            <a:r>
              <a:rPr lang="ru-RU" dirty="0" smtClean="0"/>
              <a:t>занимают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посылках </a:t>
            </a:r>
            <a:r>
              <a:rPr lang="ru-RU" dirty="0" smtClean="0"/>
              <a:t>позиции,</a:t>
            </a:r>
            <a:r>
              <a:rPr lang="ru-RU" dirty="0" smtClean="0">
                <a:solidFill>
                  <a:srgbClr val="00FFFF"/>
                </a:solidFill>
              </a:rPr>
              <a:t/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противоположные </a:t>
            </a:r>
            <a:r>
              <a:rPr lang="ru-RU" dirty="0"/>
              <a:t>тем, </a:t>
            </a:r>
            <a:r>
              <a:rPr lang="ru-RU" dirty="0" smtClean="0"/>
              <a:t>что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они </a:t>
            </a:r>
            <a:r>
              <a:rPr lang="ru-RU" dirty="0"/>
              <a:t>занимают в выводе.</a:t>
            </a:r>
          </a:p>
        </p:txBody>
      </p:sp>
      <p:sp>
        <p:nvSpPr>
          <p:cNvPr id="26" name="Rectangle 16"/>
          <p:cNvSpPr txBox="1">
            <a:spLocks noChangeArrowheads="1"/>
          </p:cNvSpPr>
          <p:nvPr/>
        </p:nvSpPr>
        <p:spPr bwMode="auto">
          <a:xfrm>
            <a:off x="180000" y="2772000"/>
            <a:ext cx="3744000" cy="22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marL="342900" indent="-342900" algn="ctr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ru-RU" kern="0" dirty="0">
                <a:solidFill>
                  <a:srgbClr val="FFFF00"/>
                </a:solidFill>
                <a:latin typeface="+mn-lt"/>
              </a:rPr>
              <a:t>Правила четвёртой фигуры</a:t>
            </a:r>
          </a:p>
          <a:p>
            <a:pPr marL="342900" indent="-342900" algn="l">
              <a:lnSpc>
                <a:spcPct val="90000"/>
              </a:lnSpc>
              <a:spcBef>
                <a:spcPts val="300"/>
              </a:spcBef>
              <a:buFont typeface="Wingdings" pitchFamily="2" charset="2"/>
              <a:buChar char="Ø"/>
              <a:defRPr/>
            </a:pPr>
            <a:r>
              <a:rPr lang="ru-RU" sz="1600" kern="0" dirty="0">
                <a:latin typeface="+mn-lt"/>
              </a:rPr>
              <a:t>Если 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б</a:t>
            </a:r>
            <a:r>
              <a:rPr lang="en-US" sz="1600" dirty="0">
                <a:solidFill>
                  <a:srgbClr val="66FF33"/>
                </a:solidFill>
                <a:cs typeface="Arial" charset="0"/>
              </a:rPr>
              <a:t>ó</a:t>
            </a:r>
            <a:r>
              <a:rPr lang="ru-RU" sz="1600" kern="0" dirty="0">
                <a:solidFill>
                  <a:srgbClr val="00FF00"/>
                </a:solidFill>
              </a:rPr>
              <a:t>льшая</a:t>
            </a:r>
            <a:r>
              <a:rPr lang="ru-RU" sz="1600" kern="0" dirty="0"/>
              <a:t> посылка – </a:t>
            </a:r>
            <a:r>
              <a:rPr lang="ru-RU" sz="1600" kern="0" dirty="0">
                <a:solidFill>
                  <a:srgbClr val="00FF00"/>
                </a:solidFill>
              </a:rPr>
              <a:t>утвердительное</a:t>
            </a:r>
            <a:r>
              <a:rPr lang="ru-RU" sz="1600" kern="0" dirty="0"/>
              <a:t> суждение, </a:t>
            </a:r>
            <a:r>
              <a:rPr lang="ru-RU" sz="1600" kern="0" dirty="0" smtClean="0"/>
              <a:t/>
            </a:r>
            <a:br>
              <a:rPr lang="ru-RU" sz="1600" kern="0" dirty="0" smtClean="0"/>
            </a:br>
            <a:r>
              <a:rPr lang="ru-RU" sz="1600" kern="0" dirty="0" smtClean="0"/>
              <a:t>то </a:t>
            </a:r>
            <a:r>
              <a:rPr lang="ru-RU" sz="1600" kern="0" dirty="0">
                <a:solidFill>
                  <a:srgbClr val="00FF00"/>
                </a:solidFill>
              </a:rPr>
              <a:t>м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еньшая</a:t>
            </a:r>
            <a:r>
              <a:rPr lang="ru-RU" sz="1600" kern="0" dirty="0">
                <a:latin typeface="+mn-lt"/>
              </a:rPr>
              <a:t> посылка должна быть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общим</a:t>
            </a:r>
            <a:r>
              <a:rPr lang="ru-RU" sz="1600" kern="0" dirty="0"/>
              <a:t> суждением</a:t>
            </a:r>
            <a:r>
              <a:rPr lang="ru-RU" sz="1600" kern="0" dirty="0">
                <a:latin typeface="+mn-lt"/>
              </a:rPr>
              <a:t>.</a:t>
            </a:r>
          </a:p>
          <a:p>
            <a:pPr marL="342900" indent="-342900" algn="l">
              <a:lnSpc>
                <a:spcPct val="90000"/>
              </a:lnSpc>
              <a:spcBef>
                <a:spcPts val="300"/>
              </a:spcBef>
              <a:buFont typeface="Wingdings" pitchFamily="2" charset="2"/>
              <a:buChar char="Ø"/>
              <a:defRPr/>
            </a:pPr>
            <a:r>
              <a:rPr lang="ru-RU" sz="1600" kern="0" dirty="0">
                <a:latin typeface="+mn-lt"/>
              </a:rPr>
              <a:t>Если одна из посылок –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отрицательное</a:t>
            </a:r>
            <a:r>
              <a:rPr lang="ru-RU" sz="1600" kern="0" dirty="0">
                <a:latin typeface="+mn-lt"/>
              </a:rPr>
              <a:t> суждение, </a:t>
            </a:r>
            <a:r>
              <a:rPr lang="ru-RU" sz="1600" kern="0" dirty="0" smtClean="0">
                <a:latin typeface="+mn-lt"/>
              </a:rPr>
              <a:t/>
            </a:r>
            <a:br>
              <a:rPr lang="ru-RU" sz="1600" kern="0" dirty="0" smtClean="0">
                <a:latin typeface="+mn-lt"/>
              </a:rPr>
            </a:br>
            <a:r>
              <a:rPr lang="ru-RU" sz="1600" kern="0" dirty="0" smtClean="0">
                <a:latin typeface="+mn-lt"/>
              </a:rPr>
              <a:t>то 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б</a:t>
            </a:r>
            <a:r>
              <a:rPr lang="en-US" sz="1600" dirty="0">
                <a:solidFill>
                  <a:srgbClr val="66FF33"/>
                </a:solidFill>
                <a:cs typeface="Arial" charset="0"/>
              </a:rPr>
              <a:t>ó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льшая</a:t>
            </a:r>
            <a:r>
              <a:rPr lang="ru-RU" sz="1600" kern="0" dirty="0">
                <a:latin typeface="+mn-lt"/>
              </a:rPr>
              <a:t> посылка должна быть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общим</a:t>
            </a:r>
            <a:r>
              <a:rPr lang="ru-RU" sz="1600" kern="0" dirty="0"/>
              <a:t> суждением</a:t>
            </a:r>
            <a:r>
              <a:rPr lang="ru-RU" sz="1600" kern="0" dirty="0" smtClean="0">
                <a:latin typeface="+mn-lt"/>
              </a:rPr>
              <a:t>.</a:t>
            </a:r>
            <a:endParaRPr lang="ru-RU" sz="1600" kern="0" dirty="0">
              <a:latin typeface="+mn-lt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44000" y="5040000"/>
            <a:ext cx="3960000" cy="172800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lIns="72000" rIns="72000" bIns="46800" anchor="ctr" anchorCtr="1"/>
          <a:lstStyle/>
          <a:p>
            <a:pPr algn="ctr">
              <a:lnSpc>
                <a:spcPct val="95000"/>
              </a:lnSpc>
            </a:pPr>
            <a:r>
              <a:rPr lang="ru-RU" sz="1600" dirty="0" smtClean="0"/>
              <a:t>Назначение </a:t>
            </a:r>
            <a:r>
              <a:rPr lang="ru-RU" sz="1600" dirty="0" smtClean="0">
                <a:solidFill>
                  <a:srgbClr val="00FFFF"/>
                </a:solidFill>
              </a:rPr>
              <a:t>четвёртой</a:t>
            </a:r>
            <a:r>
              <a:rPr lang="ru-RU" sz="1600" dirty="0" smtClean="0"/>
              <a:t> фигуры – </a:t>
            </a:r>
          </a:p>
          <a:p>
            <a:pPr>
              <a:lnSpc>
                <a:spcPct val="95000"/>
              </a:lnSpc>
            </a:pPr>
            <a:r>
              <a:rPr lang="ru-RU" sz="1600" dirty="0" smtClean="0"/>
              <a:t>1) демонстрация </a:t>
            </a:r>
            <a:r>
              <a:rPr lang="ru-RU" sz="1600" dirty="0" smtClean="0">
                <a:solidFill>
                  <a:srgbClr val="00FF00"/>
                </a:solidFill>
              </a:rPr>
              <a:t>неправомерности утвердительных обобщений</a:t>
            </a:r>
            <a:r>
              <a:rPr lang="ru-RU" sz="1600" dirty="0" smtClean="0"/>
              <a:t> (объём меньшего термина исключается из объёма б</a:t>
            </a:r>
            <a:r>
              <a:rPr lang="en-US" sz="1600" dirty="0" smtClean="0">
                <a:cs typeface="Arial" charset="0"/>
              </a:rPr>
              <a:t>ó</a:t>
            </a:r>
            <a:r>
              <a:rPr lang="ru-RU" sz="1600" dirty="0" smtClean="0"/>
              <a:t>льшего термина или лишь частично включается в него), </a:t>
            </a:r>
            <a:r>
              <a:rPr lang="ru-RU" sz="1600" dirty="0" smtClean="0">
                <a:solidFill>
                  <a:srgbClr val="FFFFFF"/>
                </a:solidFill>
              </a:rPr>
              <a:t>а также </a:t>
            </a:r>
          </a:p>
          <a:p>
            <a:pPr algn="ctr">
              <a:lnSpc>
                <a:spcPct val="95000"/>
              </a:lnSpc>
            </a:pPr>
            <a:r>
              <a:rPr lang="ru-RU" sz="1600" dirty="0" smtClean="0">
                <a:solidFill>
                  <a:srgbClr val="FFFFFF"/>
                </a:solidFill>
              </a:rPr>
              <a:t>2) </a:t>
            </a:r>
            <a:r>
              <a:rPr lang="ru-RU" sz="1600" dirty="0" smtClean="0">
                <a:solidFill>
                  <a:srgbClr val="00FF00"/>
                </a:solidFill>
              </a:rPr>
              <a:t>обоснование целесообразности</a:t>
            </a:r>
            <a:r>
              <a:rPr lang="ru-RU" sz="16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5364000" y="2808288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en-US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(не)</a:t>
            </a:r>
            <a:r>
              <a:rPr lang="ru-RU" sz="1000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есть</a:t>
            </a:r>
            <a:r>
              <a:rPr lang="en-US" sz="1000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/</a:t>
            </a:r>
            <a:r>
              <a:rPr lang="en-US" sz="1000" dirty="0" smtClean="0">
                <a:solidFill>
                  <a:srgbClr val="BBE0E3"/>
                </a:solidFill>
              </a:rPr>
              <a:t> </a:t>
            </a:r>
            <a:r>
              <a:rPr lang="ru-RU" dirty="0" smtClean="0">
                <a:solidFill>
                  <a:srgbClr val="BBE0E3"/>
                </a:solidFill>
              </a:rPr>
              <a:t>суть</a:t>
            </a:r>
            <a:endParaRPr lang="ru-RU" dirty="0">
              <a:solidFill>
                <a:srgbClr val="BBE0E3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20100000">
            <a:off x="5364000" y="2808000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5612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не 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5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56160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60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5612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не 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2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2" name="Oval 12"/>
          <p:cNvSpPr>
            <a:spLocks noChangeAspect="1" noChangeArrowheads="1"/>
          </p:cNvSpPr>
          <p:nvPr/>
        </p:nvSpPr>
        <p:spPr bwMode="auto">
          <a:xfrm>
            <a:off x="421200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200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Четвёртая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Модусы четвёртой фигуры</a:t>
            </a:r>
          </a:p>
        </p:txBody>
      </p:sp>
      <p:sp>
        <p:nvSpPr>
          <p:cNvPr id="29" name="Rectangle 16"/>
          <p:cNvSpPr txBox="1">
            <a:spLocks noChangeArrowheads="1"/>
          </p:cNvSpPr>
          <p:nvPr/>
        </p:nvSpPr>
        <p:spPr bwMode="auto">
          <a:xfrm>
            <a:off x="360000" y="2772000"/>
            <a:ext cx="342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342900" algn="ctr">
              <a:spcBef>
                <a:spcPts val="6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четвёртой фигуры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BR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NT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FR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N</a:t>
            </a:r>
            <a:endParaRPr lang="ru-RU" sz="1600" kern="0" dirty="0" smtClean="0">
              <a:solidFill>
                <a:schemeClr val="accent3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Ослабленный модус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N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6000" y="5256000"/>
            <a:ext cx="4140000" cy="14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>(общей или</a:t>
            </a:r>
            <a:r>
              <a:rPr lang="en-US" sz="1600" dirty="0" smtClean="0"/>
              <a:t> </a:t>
            </a:r>
            <a:r>
              <a:rPr lang="ru-RU" sz="1600" dirty="0" smtClean="0"/>
              <a:t>частной)</a:t>
            </a:r>
            <a:r>
              <a:rPr lang="en-US" sz="1600" dirty="0" smtClean="0"/>
              <a:t> </a:t>
            </a: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ru-RU" sz="1600" dirty="0" smtClean="0"/>
              <a:t> (утвердительной или отрицательной) и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с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en-US" sz="1600" dirty="0" smtClean="0"/>
              <a:t> </a:t>
            </a:r>
            <a:r>
              <a:rPr lang="ru-RU" sz="1600" dirty="0" smtClean="0"/>
              <a:t>(общей или</a:t>
            </a:r>
            <a:r>
              <a:rPr lang="en-US" sz="1600" dirty="0" smtClean="0"/>
              <a:t> </a:t>
            </a:r>
            <a:r>
              <a:rPr lang="ru-RU" sz="1600" dirty="0" smtClean="0"/>
              <a:t>частной).</a:t>
            </a:r>
            <a:endParaRPr lang="ru-RU" sz="1600" dirty="0">
              <a:solidFill>
                <a:srgbClr val="FFCC00"/>
              </a:solidFill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179999" y="1476000"/>
            <a:ext cx="3528000" cy="129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>
            <a:spAutoFit/>
          </a:bodyPr>
          <a:lstStyle/>
          <a:p>
            <a:r>
              <a:rPr lang="ru-RU" dirty="0" smtClean="0"/>
              <a:t>Крайние термины занимают</a:t>
            </a:r>
            <a:br>
              <a:rPr lang="ru-RU" dirty="0" smtClean="0"/>
            </a:br>
            <a:r>
              <a:rPr lang="ru-RU" dirty="0" smtClean="0"/>
              <a:t>в посылках позиции,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противоположные </a:t>
            </a:r>
            <a:r>
              <a:rPr lang="ru-RU" dirty="0" smtClean="0"/>
              <a:t>тем, что</a:t>
            </a:r>
            <a:br>
              <a:rPr lang="ru-RU" dirty="0" smtClean="0"/>
            </a:br>
            <a:r>
              <a:rPr lang="ru-RU" dirty="0" smtClean="0"/>
              <a:t>они занимают в выводе.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0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5351463" y="2808288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суть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Br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nt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p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20100000">
            <a:off x="5351463" y="2808000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360000" y="2772000"/>
            <a:ext cx="342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342900" algn="ctr">
              <a:spcBef>
                <a:spcPts val="6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четвёртой фигуры</a:t>
            </a:r>
          </a:p>
          <a:p>
            <a:pPr marL="342900" indent="-342900" algn="l">
              <a:spcBef>
                <a:spcPts val="300"/>
              </a:spcBef>
              <a:buFont typeface="Wingdings" pitchFamily="2" charset="2"/>
              <a:buChar char="q"/>
              <a:defRPr/>
            </a:pPr>
            <a:r>
              <a:rPr lang="en-US" sz="1600" kern="0" dirty="0">
                <a:latin typeface="+mn-lt"/>
              </a:rPr>
              <a:t>BR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NT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FR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N</a:t>
            </a:r>
            <a:endParaRPr lang="ru-RU" sz="1600" kern="0" dirty="0" smtClean="0">
              <a:solidFill>
                <a:schemeClr val="accent3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Ослабленный модус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N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6000" y="5256000"/>
            <a:ext cx="4104000" cy="14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r>
              <a:rPr lang="ru-RU" sz="1600" dirty="0" smtClean="0"/>
              <a:t>даёт </a:t>
            </a:r>
            <a:br>
              <a:rPr lang="ru-RU" sz="1600" dirty="0" smtClean="0"/>
            </a:br>
            <a:r>
              <a:rPr lang="ru-RU" sz="1600" dirty="0" smtClean="0"/>
              <a:t>(с учётом нераспределённости меньшего термина)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частноутвердительный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endParaRPr lang="ru-RU" sz="1600" dirty="0"/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79999" y="1476000"/>
            <a:ext cx="3528000" cy="129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>
            <a:spAutoFit/>
          </a:bodyPr>
          <a:lstStyle/>
          <a:p>
            <a:r>
              <a:rPr lang="ru-RU" dirty="0" smtClean="0"/>
              <a:t>Крайние термины занимают</a:t>
            </a:r>
            <a:br>
              <a:rPr lang="ru-RU" dirty="0" smtClean="0"/>
            </a:br>
            <a:r>
              <a:rPr lang="ru-RU" dirty="0" smtClean="0"/>
              <a:t>в посылках позиции,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противоположные </a:t>
            </a:r>
            <a:r>
              <a:rPr lang="ru-RU" dirty="0" smtClean="0"/>
              <a:t>тем, что</a:t>
            </a:r>
            <a:br>
              <a:rPr lang="ru-RU" dirty="0" smtClean="0"/>
            </a:br>
            <a:r>
              <a:rPr lang="ru-RU" dirty="0" smtClean="0"/>
              <a:t>они занимают в выводе.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57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1" grpId="0" animBg="1"/>
      <p:bldP spid="447503" grpId="0" animBg="1"/>
      <p:bldP spid="447491" grpId="0" animBg="1"/>
      <p:bldP spid="447490" grpId="0" animBg="1"/>
      <p:bldP spid="447502" grpId="0" animBg="1"/>
      <p:bldP spid="447500" grpId="0" animBg="1"/>
      <p:bldP spid="24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62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872000" y="234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2088000" y="2700000"/>
            <a:ext cx="503237" cy="5032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540000" y="1512000"/>
            <a:ext cx="154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6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Br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nt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p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3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604 0 " pathEditMode="relative" ptsTypes="AA">
                                      <p:cBhvr>
                                        <p:cTn id="43" dur="2000" spd="-100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8" grpId="0" animBg="1"/>
      <p:bldP spid="525318" grpId="1" animBg="1"/>
      <p:bldP spid="525318" grpId="2" animBg="1"/>
      <p:bldP spid="525318" grpId="3" animBg="1"/>
      <p:bldP spid="525318" grpId="4" animBg="1"/>
      <p:bldP spid="525319" grpId="0" animBg="1"/>
      <p:bldP spid="525320" grpId="0" animBg="1"/>
      <p:bldP spid="525320" grpId="1" animBg="1"/>
      <p:bldP spid="525320" grpId="2" animBg="1"/>
      <p:bldP spid="525327" grpId="0"/>
      <p:bldP spid="2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04000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трёх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определения силлогизма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правила трёх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: если средний термин не распределён ни в одной из посылок, крайние термины могут оказаться связанными с такими частями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объёма среднего термина, </a:t>
            </a:r>
            <a:r>
              <a:rPr lang="ru-RU" sz="1800" b="1" dirty="0" smtClean="0">
                <a:solidFill>
                  <a:schemeClr val="accent3"/>
                </a:solidFill>
              </a:rPr>
              <a:t>которые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не имеют общих элементов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что равносильно </a:t>
            </a:r>
            <a:r>
              <a:rPr lang="ru-RU" sz="1800" b="1" dirty="0" smtClean="0">
                <a:solidFill>
                  <a:srgbClr val="FF66FF"/>
                </a:solidFill>
              </a:rPr>
              <a:t>отсутствию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 (учетверению терминов).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аксиомы силлогизма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вернее – </a:t>
            </a:r>
            <a:r>
              <a:rPr lang="ru-RU" sz="1800" b="1" dirty="0" smtClean="0">
                <a:solidFill>
                  <a:schemeClr val="bg1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её необратимости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и является частным случаем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правила распределённости.</a:t>
            </a:r>
          </a:p>
          <a:p>
            <a:pPr marL="800100" lvl="3" indent="-342900" eaLnBrk="1" hangingPunct="1"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Нарушение </a:t>
            </a:r>
            <a:r>
              <a:rPr lang="ru-RU" sz="1600" b="1" dirty="0" smtClean="0">
                <a:solidFill>
                  <a:srgbClr val="00FFFF"/>
                </a:solidFill>
              </a:rPr>
              <a:t>правила крайних терминов</a:t>
            </a:r>
            <a:r>
              <a:rPr lang="ru-RU" sz="1600" b="1" dirty="0" smtClean="0">
                <a:solidFill>
                  <a:schemeClr val="bg1"/>
                </a:solidFill>
              </a:rPr>
              <a:t> ведёт к ошибкам </a:t>
            </a:r>
            <a:r>
              <a:rPr lang="ru-RU" sz="1600" b="1" dirty="0" smtClean="0">
                <a:solidFill>
                  <a:srgbClr val="FF66FF"/>
                </a:solidFill>
                <a:latin typeface="+mj-lt"/>
              </a:rPr>
              <a:t>недозволительного расширения</a:t>
            </a:r>
            <a:r>
              <a:rPr lang="ru-RU" sz="1600" b="1" dirty="0" smtClean="0">
                <a:solidFill>
                  <a:schemeClr val="bg1"/>
                </a:solidFill>
                <a:latin typeface="+mj-lt"/>
              </a:rPr>
              <a:t>, соответственно, </a:t>
            </a:r>
            <a:r>
              <a:rPr lang="ru-RU" sz="1600" b="1" dirty="0" smtClean="0">
                <a:solidFill>
                  <a:srgbClr val="FF66FF"/>
                </a:solidFill>
                <a:latin typeface="+mj-lt"/>
              </a:rPr>
              <a:t>б</a:t>
            </a:r>
            <a:r>
              <a:rPr lang="fr-FR" sz="1600" b="1" dirty="0" smtClean="0">
                <a:solidFill>
                  <a:srgbClr val="FF66FF"/>
                </a:solidFill>
                <a:latin typeface="+mj-lt"/>
                <a:cs typeface="Times New Roman"/>
              </a:rPr>
              <a:t>ó</a:t>
            </a:r>
            <a:r>
              <a:rPr lang="ru-RU" sz="1600" b="1" dirty="0" smtClean="0">
                <a:solidFill>
                  <a:srgbClr val="FF66FF"/>
                </a:solidFill>
                <a:latin typeface="+mj-lt"/>
              </a:rPr>
              <a:t>л</a:t>
            </a:r>
            <a:r>
              <a:rPr lang="ru-RU" sz="1600" b="1" dirty="0" smtClean="0">
                <a:solidFill>
                  <a:srgbClr val="FF66FF"/>
                </a:solidFill>
              </a:rPr>
              <a:t>ьшего и меньшего терминов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defRPr/>
            </a:pPr>
            <a:endParaRPr lang="ru-RU" sz="1800" b="1" dirty="0" smtClean="0">
              <a:solidFill>
                <a:schemeClr val="accent3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терминов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60000" y="4716000"/>
            <a:ext cx="4032000" cy="194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Недозволительное расширение </a:t>
            </a:r>
            <a:r>
              <a:rPr lang="ru-RU" dirty="0" smtClean="0">
                <a:solidFill>
                  <a:srgbClr val="FFFF00"/>
                </a:solidFill>
                <a:latin typeface="+mj-lt"/>
                <a:cs typeface="Arial" charset="0"/>
              </a:rPr>
              <a:t>б</a:t>
            </a:r>
            <a:r>
              <a:rPr lang="fr-FR" dirty="0" smtClean="0">
                <a:solidFill>
                  <a:srgbClr val="FFFF00"/>
                </a:solidFill>
                <a:latin typeface="+mj-lt"/>
                <a:cs typeface="Times New Roman"/>
              </a:rPr>
              <a:t>ó</a:t>
            </a:r>
            <a:r>
              <a:rPr lang="ru-RU" dirty="0" smtClean="0">
                <a:solidFill>
                  <a:srgbClr val="FFFF00"/>
                </a:solidFill>
                <a:latin typeface="+mj-lt"/>
                <a:cs typeface="Arial" charset="0"/>
              </a:rPr>
              <a:t>ль</a:t>
            </a: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шего термина </a:t>
            </a:r>
            <a:r>
              <a:rPr lang="ru-RU" dirty="0" smtClean="0">
                <a:cs typeface="Arial" charset="0"/>
              </a:rPr>
              <a:t>–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логическая ошибка в силлогистике, заключающаяся в том, что б</a:t>
            </a:r>
            <a:r>
              <a:rPr lang="fr-FR" sz="1600" dirty="0" smtClean="0">
                <a:latin typeface="Arial" pitchFamily="34" charset="0"/>
                <a:cs typeface="Arial" pitchFamily="34" charset="0"/>
              </a:rPr>
              <a:t>ó</a:t>
            </a:r>
            <a:r>
              <a:rPr lang="ru-RU" sz="1600" dirty="0" smtClean="0"/>
              <a:t>льший термин,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распределённый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в посылке, 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распределённым</a:t>
            </a:r>
            <a:r>
              <a:rPr lang="ru-RU" sz="1600" dirty="0" smtClean="0"/>
              <a:t> в выводе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752000" y="4716000"/>
            <a:ext cx="4032000" cy="194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Недозволительное расширение меньшего термина </a:t>
            </a:r>
            <a:r>
              <a:rPr lang="ru-RU" dirty="0" smtClean="0">
                <a:cs typeface="Arial" charset="0"/>
              </a:rPr>
              <a:t>–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>логическая ошибка в силлогистике, заключающаяся в том, что меньший термин,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распределённый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в посылке 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распределённым</a:t>
            </a:r>
            <a:r>
              <a:rPr lang="ru-RU" sz="1600" dirty="0" smtClean="0"/>
              <a:t> в выводе</a:t>
            </a:r>
            <a:r>
              <a:rPr lang="en-US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62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1872000" y="2339975"/>
            <a:ext cx="935038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1600" dirty="0">
                <a:solidFill>
                  <a:srgbClr val="0000CC"/>
                </a:solidFill>
              </a:rPr>
              <a:t> </a:t>
            </a:r>
            <a:r>
              <a:rPr lang="ru-RU" sz="1600" dirty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2088000" y="2700338"/>
            <a:ext cx="503237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540000" y="1512000"/>
            <a:ext cx="154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60000" y="1872000"/>
            <a:ext cx="306327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Br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nt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p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823 0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823 0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8" grpId="0" animBg="1"/>
      <p:bldP spid="525318" grpId="1" animBg="1"/>
      <p:bldP spid="525318" grpId="2" animBg="1"/>
      <p:bldP spid="525318" grpId="3" animBg="1"/>
      <p:bldP spid="525318" grpId="4" animBg="1"/>
      <p:bldP spid="525319" grpId="0" animBg="1"/>
      <p:bldP spid="525320" grpId="0" animBg="1"/>
      <p:bldP spid="525320" grpId="1" animBg="1"/>
      <p:bldP spid="525320" grpId="2" animBg="1"/>
      <p:bldP spid="23" grpId="0" build="p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5351463" y="2808288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не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есть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20100000">
            <a:off x="5351463" y="2808000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360000" y="2772000"/>
            <a:ext cx="342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342900" algn="ctr">
              <a:spcBef>
                <a:spcPts val="6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четвёртой фигуры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BR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NT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</a:p>
          <a:p>
            <a:pPr marL="342900" indent="-342900" algn="l">
              <a:spcBef>
                <a:spcPts val="300"/>
              </a:spcBef>
              <a:buFont typeface="Wingdings" pitchFamily="2" charset="2"/>
              <a:buChar char="q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FR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N</a:t>
            </a:r>
            <a:endParaRPr lang="ru-RU" sz="1600" kern="0" dirty="0" smtClean="0">
              <a:solidFill>
                <a:schemeClr val="accent3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Ослабленный модус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N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6000" y="5256000"/>
            <a:ext cx="4104000" cy="14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br>
              <a:rPr lang="ru-RU" sz="1600" dirty="0" smtClean="0">
                <a:solidFill>
                  <a:srgbClr val="FFCC00"/>
                </a:solidFill>
              </a:rPr>
            </a:br>
            <a:r>
              <a:rPr lang="ru-RU" sz="1600" dirty="0" smtClean="0"/>
              <a:t>даёт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общеотрицательный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(в ослабленном варианте – частноотрицательный)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endParaRPr lang="ru-RU" sz="1600" dirty="0">
              <a:solidFill>
                <a:srgbClr val="FFCC00"/>
              </a:solidFill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79999" y="1476000"/>
            <a:ext cx="3528000" cy="129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>
            <a:spAutoFit/>
          </a:bodyPr>
          <a:lstStyle/>
          <a:p>
            <a:r>
              <a:rPr lang="ru-RU" dirty="0" smtClean="0"/>
              <a:t>Крайние термины занимают</a:t>
            </a:r>
            <a:br>
              <a:rPr lang="ru-RU" dirty="0" smtClean="0"/>
            </a:br>
            <a:r>
              <a:rPr lang="ru-RU" dirty="0" smtClean="0"/>
              <a:t>в посылках позиции,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противоположные </a:t>
            </a:r>
            <a:r>
              <a:rPr lang="ru-RU" dirty="0" smtClean="0"/>
              <a:t>тем, что</a:t>
            </a:r>
            <a:br>
              <a:rPr lang="ru-RU" dirty="0" smtClean="0"/>
            </a:br>
            <a:r>
              <a:rPr lang="ru-RU" dirty="0" smtClean="0"/>
              <a:t>они занимают в выводе.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64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1" grpId="0" animBg="1"/>
      <p:bldP spid="447503" grpId="0" animBg="1"/>
      <p:bldP spid="447491" grpId="0" animBg="1"/>
      <p:bldP spid="447490" grpId="0" animBg="1"/>
      <p:bldP spid="447502" grpId="0" animBg="1"/>
      <p:bldP spid="447500" grpId="0" animBg="1"/>
      <p:bldP spid="24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6084000" y="187007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632000" y="2124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848000" y="2520000"/>
            <a:ext cx="503238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7272000" y="1512000"/>
            <a:ext cx="1332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068000" y="2628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ru-RU" sz="1400" dirty="0" smtClean="0"/>
              <a:t> не 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5" name="Oval 6"/>
          <p:cNvSpPr>
            <a:spLocks noChangeAspect="1" noChangeArrowheads="1"/>
          </p:cNvSpPr>
          <p:nvPr/>
        </p:nvSpPr>
        <p:spPr bwMode="auto">
          <a:xfrm>
            <a:off x="162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6" name="Oval 7"/>
          <p:cNvSpPr>
            <a:spLocks noChangeAspect="1" noChangeArrowheads="1"/>
          </p:cNvSpPr>
          <p:nvPr/>
        </p:nvSpPr>
        <p:spPr bwMode="auto">
          <a:xfrm>
            <a:off x="1872000" y="234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27" name="Oval 8"/>
          <p:cNvSpPr>
            <a:spLocks noChangeAspect="1" noChangeArrowheads="1"/>
          </p:cNvSpPr>
          <p:nvPr/>
        </p:nvSpPr>
        <p:spPr bwMode="auto">
          <a:xfrm>
            <a:off x="2088000" y="2700000"/>
            <a:ext cx="503237" cy="5032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540000" y="1512000"/>
            <a:ext cx="154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6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0486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184 0 " pathEditMode="relative" ptsTypes="AA">
                                      <p:cBhvr>
                                        <p:cTn id="41" dur="2000" spd="-100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7" grpId="0" animBg="1"/>
      <p:bldP spid="525337" grpId="1" animBg="1"/>
      <p:bldP spid="525337" grpId="2" animBg="1"/>
      <p:bldP spid="525337" grpId="3" animBg="1"/>
      <p:bldP spid="525337" grpId="4" animBg="1"/>
      <p:bldP spid="525323" grpId="0" animBg="1"/>
      <p:bldP spid="525325" grpId="0" animBg="1"/>
      <p:bldP spid="525325" grpId="1" animBg="1"/>
      <p:bldP spid="525325" grpId="2" animBg="1"/>
      <p:bldP spid="525328" grpId="0"/>
      <p:bldP spid="24" grpId="0" build="p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6084000" y="187007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Жирафы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7632000" y="2124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ru-RU" sz="1600" dirty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848000" y="2520000"/>
            <a:ext cx="503238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7272000" y="1512000"/>
            <a:ext cx="1332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528000" y="2628000"/>
            <a:ext cx="264617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FF00"/>
                </a:solidFill>
              </a:rPr>
              <a:t>жираф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один </a:t>
            </a:r>
            <a:r>
              <a:rPr lang="ru-RU" sz="1400" dirty="0" smtClean="0">
                <a:solidFill>
                  <a:srgbClr val="FFFF00"/>
                </a:solidFill>
              </a:rPr>
              <a:t>жираф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5" name="Oval 6"/>
          <p:cNvSpPr>
            <a:spLocks noChangeAspect="1" noChangeArrowheads="1"/>
          </p:cNvSpPr>
          <p:nvPr/>
        </p:nvSpPr>
        <p:spPr bwMode="auto">
          <a:xfrm>
            <a:off x="162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6" name="Oval 7"/>
          <p:cNvSpPr>
            <a:spLocks noChangeAspect="1" noChangeArrowheads="1"/>
          </p:cNvSpPr>
          <p:nvPr/>
        </p:nvSpPr>
        <p:spPr bwMode="auto">
          <a:xfrm>
            <a:off x="1872000" y="2339975"/>
            <a:ext cx="935038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1600" dirty="0">
                <a:solidFill>
                  <a:srgbClr val="0000CC"/>
                </a:solidFill>
              </a:rPr>
              <a:t> </a:t>
            </a:r>
            <a:r>
              <a:rPr lang="ru-RU" sz="1600" dirty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27" name="Oval 8"/>
          <p:cNvSpPr>
            <a:spLocks noChangeAspect="1" noChangeArrowheads="1"/>
          </p:cNvSpPr>
          <p:nvPr/>
        </p:nvSpPr>
        <p:spPr bwMode="auto">
          <a:xfrm>
            <a:off x="2088000" y="2700338"/>
            <a:ext cx="503237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540000" y="1512000"/>
            <a:ext cx="154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60000" y="1872000"/>
            <a:ext cx="306327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0486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184 0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7" grpId="0" animBg="1"/>
      <p:bldP spid="525337" grpId="1" animBg="1"/>
      <p:bldP spid="525337" grpId="2" animBg="1"/>
      <p:bldP spid="525337" grpId="3" animBg="1"/>
      <p:bldP spid="525337" grpId="4" animBg="1"/>
      <p:bldP spid="525323" grpId="0" animBg="1"/>
      <p:bldP spid="525325" grpId="0" animBg="1"/>
      <p:bldP spid="525325" grpId="1" animBg="1"/>
      <p:bldP spid="525325" grpId="2" animBg="1"/>
      <p:bldP spid="24" grpId="0" build="p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4"/>
          <p:cNvSpPr>
            <a:spLocks noChangeAspect="1" noChangeArrowheads="1"/>
          </p:cNvSpPr>
          <p:nvPr/>
        </p:nvSpPr>
        <p:spPr bwMode="auto">
          <a:xfrm>
            <a:off x="6588000" y="3888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>S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3" name="Oval 5"/>
          <p:cNvSpPr>
            <a:spLocks noChangeAspect="1" noChangeArrowheads="1"/>
          </p:cNvSpPr>
          <p:nvPr/>
        </p:nvSpPr>
        <p:spPr bwMode="auto">
          <a:xfrm>
            <a:off x="2592000" y="4032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7" name="Oval 2"/>
          <p:cNvSpPr>
            <a:spLocks noChangeAspect="1" noChangeArrowheads="1"/>
          </p:cNvSpPr>
          <p:nvPr/>
        </p:nvSpPr>
        <p:spPr bwMode="auto">
          <a:xfrm>
            <a:off x="6372000" y="180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5364000" y="5220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>S      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4320000" y="5436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4536000" y="5832000"/>
            <a:ext cx="503238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3348000" y="5040000"/>
            <a:ext cx="1332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 smtClean="0"/>
              <a:t>C</a:t>
            </a:r>
            <a:r>
              <a:rPr lang="en-US" kern="0" dirty="0" smtClean="0">
                <a:solidFill>
                  <a:srgbClr val="00FFFF"/>
                </a:solidFill>
              </a:rPr>
              <a:t>A</a:t>
            </a:r>
            <a:r>
              <a:rPr lang="en-US" kern="0" dirty="0" smtClean="0"/>
              <a:t>M</a:t>
            </a:r>
            <a:r>
              <a:rPr lang="en-US" kern="0" dirty="0" smtClean="0">
                <a:solidFill>
                  <a:srgbClr val="00FFFF"/>
                </a:solidFill>
              </a:rPr>
              <a:t>E</a:t>
            </a:r>
            <a:r>
              <a:rPr lang="en-US" kern="0" dirty="0" smtClean="0"/>
              <a:t>N</a:t>
            </a:r>
            <a:r>
              <a:rPr lang="en-US" kern="0" dirty="0" smtClean="0">
                <a:solidFill>
                  <a:srgbClr val="00FFFF"/>
                </a:solidFill>
              </a:rPr>
              <a:t>O</a:t>
            </a:r>
            <a:r>
              <a:rPr lang="en-US" kern="0" dirty="0" smtClean="0"/>
              <a:t>S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304000" y="5760000"/>
            <a:ext cx="211981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66FF"/>
                </a:solidFill>
              </a:rPr>
              <a:t>P </a:t>
            </a:r>
            <a:r>
              <a:rPr lang="ru-RU" sz="1200" dirty="0" smtClean="0"/>
              <a:t>есть</a:t>
            </a:r>
            <a:r>
              <a:rPr lang="en-US" sz="1200" dirty="0" smtClean="0">
                <a:solidFill>
                  <a:srgbClr val="00FF00"/>
                </a:solidFill>
              </a:rPr>
              <a:t> M</a:t>
            </a:r>
            <a:endParaRPr lang="en-US" sz="12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Ни одно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  <a:r>
              <a:rPr lang="ru-RU" sz="1200" dirty="0" smtClean="0"/>
              <a:t> не есть</a:t>
            </a:r>
            <a:r>
              <a:rPr lang="en-US" sz="1200" dirty="0" smtClean="0">
                <a:solidFill>
                  <a:srgbClr val="FFFF00"/>
                </a:solidFill>
              </a:rPr>
              <a:t> S</a:t>
            </a:r>
            <a:endParaRPr lang="en-US" sz="12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Некоторые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>
              <a:solidFill>
                <a:srgbClr val="FF66FF"/>
              </a:solidFill>
            </a:endParaRPr>
          </a:p>
        </p:txBody>
      </p:sp>
      <p:sp>
        <p:nvSpPr>
          <p:cNvPr id="8" name="Хорда 7"/>
          <p:cNvSpPr>
            <a:spLocks noChangeAspect="1"/>
          </p:cNvSpPr>
          <p:nvPr/>
        </p:nvSpPr>
        <p:spPr bwMode="auto">
          <a:xfrm rot="10980000">
            <a:off x="5364000" y="5220000"/>
            <a:ext cx="1440000" cy="1440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360000" y="1440000"/>
            <a:ext cx="1296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B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RB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0" name="Oval 4"/>
          <p:cNvSpPr>
            <a:spLocks noChangeAspect="1" noChangeArrowheads="1"/>
          </p:cNvSpPr>
          <p:nvPr/>
        </p:nvSpPr>
        <p:spPr bwMode="auto">
          <a:xfrm>
            <a:off x="1368000" y="1620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1" name="Oval 5"/>
          <p:cNvSpPr>
            <a:spLocks noChangeAspect="1" noChangeArrowheads="1"/>
          </p:cNvSpPr>
          <p:nvPr/>
        </p:nvSpPr>
        <p:spPr bwMode="auto">
          <a:xfrm>
            <a:off x="1548000" y="205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r>
              <a:rPr lang="ru-RU" sz="2400" dirty="0">
                <a:solidFill>
                  <a:srgbClr val="0000CC"/>
                </a:solidFill>
              </a:rPr>
              <a:t/>
            </a:r>
            <a:br>
              <a:rPr lang="ru-RU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2" name="Oval 6"/>
          <p:cNvSpPr>
            <a:spLocks noChangeAspect="1" noChangeArrowheads="1"/>
          </p:cNvSpPr>
          <p:nvPr/>
        </p:nvSpPr>
        <p:spPr bwMode="auto">
          <a:xfrm>
            <a:off x="1692000" y="2448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 </a:t>
            </a:r>
            <a:r>
              <a:rPr lang="en-US" sz="1600" dirty="0" smtClean="0">
                <a:solidFill>
                  <a:srgbClr val="0000CC"/>
                </a:solidFill>
              </a:rPr>
              <a:t>S</a:t>
            </a:r>
            <a:r>
              <a:rPr lang="ru-RU" sz="1600" dirty="0" smtClean="0">
                <a:solidFill>
                  <a:srgbClr val="0000CC"/>
                </a:solidFill>
              </a:rPr>
              <a:t> 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08000" y="1620000"/>
            <a:ext cx="189859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FF66FF"/>
                </a:solidFill>
              </a:rPr>
              <a:t>P </a:t>
            </a:r>
            <a:r>
              <a:rPr lang="ru-RU" sz="1200" dirty="0" smtClean="0">
                <a:solidFill>
                  <a:srgbClr val="FF66FF"/>
                </a:solidFill>
              </a:rPr>
              <a:t/>
            </a:r>
            <a:br>
              <a:rPr lang="ru-RU" sz="1200" dirty="0" smtClean="0">
                <a:solidFill>
                  <a:srgbClr val="FF66FF"/>
                </a:solidFill>
              </a:rPr>
            </a:br>
            <a:r>
              <a:rPr lang="ru-RU" sz="1200" dirty="0" smtClean="0"/>
              <a:t>→</a:t>
            </a:r>
            <a:r>
              <a:rPr lang="en-US" sz="1200" dirty="0" smtClean="0"/>
              <a:t> </a:t>
            </a:r>
            <a:r>
              <a:rPr lang="ru-RU" sz="1200" dirty="0" smtClean="0"/>
              <a:t>Некоторые</a:t>
            </a:r>
            <a:r>
              <a:rPr lang="en-US" sz="1200" dirty="0" smtClean="0">
                <a:solidFill>
                  <a:srgbClr val="FFFF00"/>
                </a:solidFill>
              </a:rPr>
              <a:t> S</a:t>
            </a:r>
            <a:r>
              <a:rPr lang="en-US" sz="1200" dirty="0" smtClean="0"/>
              <a:t> </a:t>
            </a:r>
            <a:r>
              <a:rPr lang="ru-RU" sz="1200" dirty="0" smtClean="0"/>
              <a:t>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>
              <a:solidFill>
                <a:srgbClr val="FF66FF"/>
              </a:solidFill>
            </a:endParaRPr>
          </a:p>
        </p:txBody>
      </p:sp>
      <p:sp>
        <p:nvSpPr>
          <p:cNvPr id="14" name="Хорда 13"/>
          <p:cNvSpPr>
            <a:spLocks noChangeAspect="1"/>
          </p:cNvSpPr>
          <p:nvPr/>
        </p:nvSpPr>
        <p:spPr bwMode="auto">
          <a:xfrm rot="10980000">
            <a:off x="1692000" y="2448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220000" y="1440000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C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en-US" dirty="0" smtClean="0"/>
              <a:t>L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O</a:t>
            </a:r>
            <a:r>
              <a:rPr lang="en-US" dirty="0" smtClean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6" name="Oval 7"/>
          <p:cNvSpPr>
            <a:spLocks noChangeAspect="1" noChangeArrowheads="1"/>
          </p:cNvSpPr>
          <p:nvPr/>
        </p:nvSpPr>
        <p:spPr bwMode="auto">
          <a:xfrm>
            <a:off x="7416000" y="1620000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8" name="Oval 11"/>
          <p:cNvSpPr>
            <a:spLocks noChangeAspect="1" noChangeArrowheads="1"/>
          </p:cNvSpPr>
          <p:nvPr/>
        </p:nvSpPr>
        <p:spPr bwMode="auto">
          <a:xfrm>
            <a:off x="6588000" y="2196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>S</a:t>
            </a:r>
            <a:r>
              <a:rPr lang="ru-RU" sz="1600" dirty="0" smtClean="0">
                <a:solidFill>
                  <a:srgbClr val="0000CC"/>
                </a:solidFill>
              </a:rPr>
              <a:t>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08000" y="2340000"/>
            <a:ext cx="211981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Ни одно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Некоторые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</p:txBody>
      </p:sp>
      <p:sp>
        <p:nvSpPr>
          <p:cNvPr id="20" name="Хорда 19"/>
          <p:cNvSpPr>
            <a:spLocks noChangeAspect="1"/>
          </p:cNvSpPr>
          <p:nvPr/>
        </p:nvSpPr>
        <p:spPr bwMode="auto">
          <a:xfrm rot="10980000">
            <a:off x="6588000" y="2196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360000" y="3240000"/>
            <a:ext cx="1188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C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en-US" dirty="0" smtClean="0"/>
              <a:t>S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2" name="Oval 8"/>
          <p:cNvSpPr>
            <a:spLocks noChangeAspect="1" noChangeArrowheads="1"/>
          </p:cNvSpPr>
          <p:nvPr/>
        </p:nvSpPr>
        <p:spPr bwMode="auto">
          <a:xfrm>
            <a:off x="1008000" y="3672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5" name="Oval 9"/>
          <p:cNvSpPr>
            <a:spLocks noChangeAspect="1" noChangeArrowheads="1"/>
          </p:cNvSpPr>
          <p:nvPr/>
        </p:nvSpPr>
        <p:spPr bwMode="auto">
          <a:xfrm>
            <a:off x="1476000" y="4500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>S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76000" y="3240000"/>
            <a:ext cx="211981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Ни одно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Некоторые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</p:txBody>
      </p:sp>
      <p:sp>
        <p:nvSpPr>
          <p:cNvPr id="27" name="Хорда 26"/>
          <p:cNvSpPr>
            <a:spLocks noChangeAspect="1"/>
          </p:cNvSpPr>
          <p:nvPr/>
        </p:nvSpPr>
        <p:spPr bwMode="auto">
          <a:xfrm rot="10980000">
            <a:off x="1476000" y="4500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5364000" y="3240000"/>
            <a:ext cx="1692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C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M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en-US" dirty="0" smtClean="0"/>
              <a:t>STR</a:t>
            </a:r>
            <a:r>
              <a:rPr lang="en-US" dirty="0" smtClean="0">
                <a:solidFill>
                  <a:srgbClr val="00FFFF"/>
                </a:solidFill>
              </a:rPr>
              <a:t>O</a:t>
            </a:r>
            <a:r>
              <a:rPr lang="en-US" dirty="0" smtClean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9" name="Oval 3"/>
          <p:cNvSpPr>
            <a:spLocks noChangeAspect="1" noChangeArrowheads="1"/>
          </p:cNvSpPr>
          <p:nvPr/>
        </p:nvSpPr>
        <p:spPr bwMode="auto">
          <a:xfrm>
            <a:off x="7200000" y="3420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0" name="Oval 11"/>
          <p:cNvSpPr>
            <a:spLocks noChangeAspect="1" noChangeArrowheads="1"/>
          </p:cNvSpPr>
          <p:nvPr/>
        </p:nvSpPr>
        <p:spPr bwMode="auto">
          <a:xfrm>
            <a:off x="7452000" y="3852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08000" y="4212000"/>
            <a:ext cx="211981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Некоторые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</p:txBody>
      </p:sp>
      <p:sp>
        <p:nvSpPr>
          <p:cNvPr id="33" name="Хорда 32"/>
          <p:cNvSpPr>
            <a:spLocks noChangeAspect="1"/>
          </p:cNvSpPr>
          <p:nvPr/>
        </p:nvSpPr>
        <p:spPr bwMode="auto">
          <a:xfrm rot="10980000">
            <a:off x="6588000" y="3888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-5400000">
            <a:off x="0" y="2160000"/>
            <a:ext cx="900000" cy="576000"/>
          </a:xfrm>
          <a:prstGeom prst="roundRect">
            <a:avLst/>
          </a:prstGeom>
          <a:noFill/>
          <a:ln w="6350" cmpd="dbl"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r>
              <a:rPr lang="ru-RU" sz="1400" dirty="0" smtClean="0"/>
              <a:t>Первая </a:t>
            </a:r>
            <a:br>
              <a:rPr lang="ru-RU" sz="1400" dirty="0" smtClean="0"/>
            </a:br>
            <a:r>
              <a:rPr lang="ru-RU" sz="1400" dirty="0" smtClean="0"/>
              <a:t>фигура</a:t>
            </a:r>
            <a:endParaRPr lang="ru-RU" sz="1400" dirty="0"/>
          </a:p>
        </p:txBody>
      </p:sp>
      <p:sp>
        <p:nvSpPr>
          <p:cNvPr id="39" name="TextBox 38"/>
          <p:cNvSpPr txBox="1"/>
          <p:nvPr/>
        </p:nvSpPr>
        <p:spPr>
          <a:xfrm rot="-5400000">
            <a:off x="0" y="3960000"/>
            <a:ext cx="900000" cy="576000"/>
          </a:xfrm>
          <a:prstGeom prst="roundRect">
            <a:avLst/>
          </a:prstGeom>
          <a:noFill/>
          <a:ln w="6350" cmpd="dbl"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r>
              <a:rPr lang="ru-RU" sz="1400" dirty="0" smtClean="0"/>
              <a:t>Вторая </a:t>
            </a:r>
            <a:br>
              <a:rPr lang="ru-RU" sz="1400" dirty="0" smtClean="0"/>
            </a:br>
            <a:r>
              <a:rPr lang="ru-RU" sz="1400" dirty="0" smtClean="0"/>
              <a:t>фигура</a:t>
            </a:r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 rot="-5400000">
            <a:off x="-144000" y="5580000"/>
            <a:ext cx="1188000" cy="576000"/>
          </a:xfrm>
          <a:prstGeom prst="roundRect">
            <a:avLst/>
          </a:prstGeom>
          <a:noFill/>
          <a:ln w="6350" cmpd="dbl"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400" dirty="0" smtClean="0"/>
              <a:t>Четвёртая </a:t>
            </a:r>
            <a:br>
              <a:rPr lang="ru-RU" sz="1400" dirty="0" smtClean="0"/>
            </a:br>
            <a:r>
              <a:rPr lang="ru-RU" sz="1400" dirty="0" smtClean="0"/>
              <a:t>фигура</a:t>
            </a:r>
            <a:endParaRPr lang="ru-RU" sz="1400" dirty="0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title"/>
          </p:nvPr>
        </p:nvSpPr>
        <p:spPr>
          <a:xfrm>
            <a:off x="360000" y="274638"/>
            <a:ext cx="84240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Ослабленный модус четвёртой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5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605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403 0 " pathEditMode="relative" ptsTypes="AA">
                                      <p:cBhvr>
                                        <p:cTn id="43" dur="2000" spd="-100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ntr" presetSubtype="1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7" grpId="0" animBg="1"/>
      <p:bldP spid="525337" grpId="1" animBg="1"/>
      <p:bldP spid="525337" grpId="2" animBg="1"/>
      <p:bldP spid="525337" grpId="3" animBg="1"/>
      <p:bldP spid="525337" grpId="4" animBg="1"/>
      <p:bldP spid="525337" grpId="5" animBg="1"/>
      <p:bldP spid="525337" grpId="6" animBg="1"/>
      <p:bldP spid="525323" grpId="0" animBg="1"/>
      <p:bldP spid="525325" grpId="0" animBg="1"/>
      <p:bldP spid="525325" grpId="1" animBg="1"/>
      <p:bldP spid="525328" grpId="0"/>
      <p:bldP spid="24" grpId="0" build="p"/>
      <p:bldP spid="8" grpId="0" animBg="1"/>
      <p:bldP spid="40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5351463" y="2808288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суть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20100000">
            <a:off x="5351463" y="2808000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360000" y="2772000"/>
            <a:ext cx="342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342900" algn="ctr">
              <a:spcBef>
                <a:spcPts val="6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четвёртой фигуры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BR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NT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 typeface="Wingdings" pitchFamily="2" charset="2"/>
              <a:buChar char="q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FR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N</a:t>
            </a:r>
            <a:endParaRPr lang="ru-RU" sz="1600" kern="0" dirty="0" smtClean="0">
              <a:solidFill>
                <a:schemeClr val="accent3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Ослабленный модус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N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6000" y="5184000"/>
            <a:ext cx="4104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частноутвердительной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br>
              <a:rPr lang="ru-RU" sz="1600" dirty="0" smtClean="0">
                <a:solidFill>
                  <a:srgbClr val="FFCC00"/>
                </a:solidFill>
              </a:rPr>
            </a:br>
            <a:r>
              <a:rPr lang="ru-RU" sz="1600" dirty="0" smtClean="0"/>
              <a:t>даёт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частноутвердительный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endParaRPr lang="ru-RU" sz="1600" dirty="0">
              <a:solidFill>
                <a:srgbClr val="FFCC00"/>
              </a:solidFill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79999" y="1476000"/>
            <a:ext cx="3528000" cy="129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>
            <a:spAutoFit/>
          </a:bodyPr>
          <a:lstStyle/>
          <a:p>
            <a:r>
              <a:rPr lang="ru-RU" dirty="0" smtClean="0"/>
              <a:t>Крайние термины занимают</a:t>
            </a:r>
            <a:br>
              <a:rPr lang="ru-RU" dirty="0" smtClean="0"/>
            </a:br>
            <a:r>
              <a:rPr lang="ru-RU" dirty="0" smtClean="0"/>
              <a:t>в посылках позиции,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противоположные </a:t>
            </a:r>
            <a:r>
              <a:rPr lang="ru-RU" dirty="0" smtClean="0"/>
              <a:t>тем, что</a:t>
            </a:r>
            <a:br>
              <a:rPr lang="ru-RU" dirty="0" smtClean="0"/>
            </a:br>
            <a:r>
              <a:rPr lang="ru-RU" dirty="0" smtClean="0"/>
              <a:t>они занимают в выводе.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57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1" grpId="0" animBg="1"/>
      <p:bldP spid="447503" grpId="0" animBg="1"/>
      <p:bldP spid="447491" grpId="0" animBg="1"/>
      <p:bldP spid="447490" grpId="0" animBg="1"/>
      <p:bldP spid="447502" grpId="0" animBg="1"/>
      <p:bldP spid="447500" grpId="0" animBg="1"/>
      <p:bldP spid="24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620000" y="3492000"/>
            <a:ext cx="1439999" cy="144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72000" y="3960000"/>
            <a:ext cx="936000" cy="935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9" name="Text Box 17"/>
          <p:cNvSpPr txBox="1">
            <a:spLocks noChangeArrowheads="1"/>
          </p:cNvSpPr>
          <p:nvPr/>
        </p:nvSpPr>
        <p:spPr bwMode="auto">
          <a:xfrm>
            <a:off x="540000" y="3132000"/>
            <a:ext cx="1152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D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R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060000" y="349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31" name="Oval 25"/>
          <p:cNvSpPr>
            <a:spLocks noChangeAspect="1" noChangeArrowheads="1"/>
          </p:cNvSpPr>
          <p:nvPr/>
        </p:nvSpPr>
        <p:spPr bwMode="auto">
          <a:xfrm>
            <a:off x="6084000" y="187007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2" name="Oval 11"/>
          <p:cNvSpPr>
            <a:spLocks noChangeAspect="1" noChangeArrowheads="1"/>
          </p:cNvSpPr>
          <p:nvPr/>
        </p:nvSpPr>
        <p:spPr bwMode="auto">
          <a:xfrm>
            <a:off x="7632000" y="2124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3" name="Oval 13"/>
          <p:cNvSpPr>
            <a:spLocks noChangeAspect="1" noChangeArrowheads="1"/>
          </p:cNvSpPr>
          <p:nvPr/>
        </p:nvSpPr>
        <p:spPr bwMode="auto">
          <a:xfrm>
            <a:off x="7848000" y="2520000"/>
            <a:ext cx="503238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7272000" y="1512000"/>
            <a:ext cx="1332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068000" y="2628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ru-RU" sz="1400" dirty="0" smtClean="0"/>
              <a:t> не 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162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7" name="Oval 7"/>
          <p:cNvSpPr>
            <a:spLocks noChangeAspect="1" noChangeArrowheads="1"/>
          </p:cNvSpPr>
          <p:nvPr/>
        </p:nvSpPr>
        <p:spPr bwMode="auto">
          <a:xfrm>
            <a:off x="1872000" y="234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8" name="Oval 8"/>
          <p:cNvSpPr>
            <a:spLocks noChangeAspect="1" noChangeArrowheads="1"/>
          </p:cNvSpPr>
          <p:nvPr/>
        </p:nvSpPr>
        <p:spPr bwMode="auto">
          <a:xfrm>
            <a:off x="2088000" y="2700000"/>
            <a:ext cx="503237" cy="5032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9" name="Text Box 15"/>
          <p:cNvSpPr txBox="1">
            <a:spLocks noChangeArrowheads="1"/>
          </p:cNvSpPr>
          <p:nvPr/>
        </p:nvSpPr>
        <p:spPr bwMode="auto">
          <a:xfrm>
            <a:off x="540000" y="1512000"/>
            <a:ext cx="154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6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980000" y="4464000"/>
            <a:ext cx="720000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9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9445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965 0 " pathEditMode="relative" ptsTypes="AA">
                                      <p:cBhvr>
                                        <p:cTn id="41" dur="2000" spd="-100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1" grpId="0" animBg="1"/>
      <p:bldP spid="525321" grpId="1" animBg="1"/>
      <p:bldP spid="525321" grpId="2" animBg="1"/>
      <p:bldP spid="525321" grpId="3" animBg="1"/>
      <p:bldP spid="525321" grpId="4" animBg="1"/>
      <p:bldP spid="525324" grpId="0" animBg="1"/>
      <p:bldP spid="525329" grpId="0"/>
      <p:bldP spid="25" grpId="0" build="p"/>
      <p:bldP spid="525326" grpId="0" animBg="1"/>
      <p:bldP spid="525326" grpId="1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1620000" y="3492000"/>
            <a:ext cx="1439999" cy="144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Азиаты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r>
              <a:rPr lang="en-US" sz="1400" dirty="0">
                <a:solidFill>
                  <a:srgbClr val="0000CC"/>
                </a:solidFill>
              </a:rPr>
              <a:t/>
            </a:r>
            <a:br>
              <a:rPr lang="en-US" sz="1400" dirty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872000" y="3959999"/>
            <a:ext cx="935999" cy="93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Японцы</a:t>
            </a: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0000" y="3492000"/>
            <a:ext cx="288835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японцы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японец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азиат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азиаты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980000" y="4464000"/>
            <a:ext cx="720000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Поэты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6" name="Oval 25"/>
          <p:cNvSpPr>
            <a:spLocks noChangeAspect="1" noChangeArrowheads="1"/>
          </p:cNvSpPr>
          <p:nvPr/>
        </p:nvSpPr>
        <p:spPr bwMode="auto">
          <a:xfrm>
            <a:off x="6084000" y="187007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Жирафы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7" name="Oval 11"/>
          <p:cNvSpPr>
            <a:spLocks noChangeAspect="1" noChangeArrowheads="1"/>
          </p:cNvSpPr>
          <p:nvPr/>
        </p:nvSpPr>
        <p:spPr bwMode="auto">
          <a:xfrm>
            <a:off x="7632000" y="2124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ru-RU" sz="1600" dirty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28" name="Oval 13"/>
          <p:cNvSpPr>
            <a:spLocks noChangeAspect="1" noChangeArrowheads="1"/>
          </p:cNvSpPr>
          <p:nvPr/>
        </p:nvSpPr>
        <p:spPr bwMode="auto">
          <a:xfrm>
            <a:off x="7848000" y="2520000"/>
            <a:ext cx="503238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7272000" y="1512000"/>
            <a:ext cx="1332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sp>
        <p:nvSpPr>
          <p:cNvPr id="31" name="Oval 6"/>
          <p:cNvSpPr>
            <a:spLocks noChangeAspect="1" noChangeArrowheads="1"/>
          </p:cNvSpPr>
          <p:nvPr/>
        </p:nvSpPr>
        <p:spPr bwMode="auto">
          <a:xfrm>
            <a:off x="162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32" name="Oval 7"/>
          <p:cNvSpPr>
            <a:spLocks noChangeAspect="1" noChangeArrowheads="1"/>
          </p:cNvSpPr>
          <p:nvPr/>
        </p:nvSpPr>
        <p:spPr bwMode="auto">
          <a:xfrm>
            <a:off x="1872000" y="2339975"/>
            <a:ext cx="935038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1600" dirty="0">
                <a:solidFill>
                  <a:srgbClr val="0000CC"/>
                </a:solidFill>
              </a:rPr>
              <a:t> </a:t>
            </a:r>
            <a:r>
              <a:rPr lang="ru-RU" sz="1600" dirty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3" name="Oval 8"/>
          <p:cNvSpPr>
            <a:spLocks noChangeAspect="1" noChangeArrowheads="1"/>
          </p:cNvSpPr>
          <p:nvPr/>
        </p:nvSpPr>
        <p:spPr bwMode="auto">
          <a:xfrm>
            <a:off x="2088000" y="2700338"/>
            <a:ext cx="503237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540000" y="1512000"/>
            <a:ext cx="154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540000" y="3132000"/>
            <a:ext cx="1152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D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R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endParaRPr lang="ru-RU" dirty="0"/>
          </a:p>
        </p:txBody>
      </p:sp>
      <p:sp>
        <p:nvSpPr>
          <p:cNvPr id="19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60000" y="1872000"/>
            <a:ext cx="306327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3528000" y="2628000"/>
            <a:ext cx="264617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FF00"/>
                </a:solidFill>
              </a:rPr>
              <a:t>жираф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один </a:t>
            </a:r>
            <a:r>
              <a:rPr lang="ru-RU" sz="1400" dirty="0" smtClean="0">
                <a:solidFill>
                  <a:srgbClr val="FFFF00"/>
                </a:solidFill>
              </a:rPr>
              <a:t>жираф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74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385 0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1" grpId="0" animBg="1"/>
      <p:bldP spid="525321" grpId="1" animBg="1"/>
      <p:bldP spid="525321" grpId="2" animBg="1"/>
      <p:bldP spid="525321" grpId="3" animBg="1"/>
      <p:bldP spid="525321" grpId="4" animBg="1"/>
      <p:bldP spid="525324" grpId="0" animBg="1"/>
      <p:bldP spid="25" grpId="0" build="p"/>
      <p:bldP spid="525326" grpId="0" animBg="1"/>
      <p:bldP spid="525326" grpId="1" animBg="1"/>
      <p:bldP spid="525326" grpId="2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5351463" y="2808288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не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суть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p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20100000">
            <a:off x="5351463" y="2808000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360000" y="2772000"/>
            <a:ext cx="342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342900" algn="ctr">
              <a:spcBef>
                <a:spcPts val="6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четвёртой фигуры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BR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NT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 typeface="Wingdings" pitchFamily="2" charset="2"/>
              <a:buChar char="q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FR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N</a:t>
            </a:r>
            <a:endParaRPr lang="ru-RU" sz="1600" kern="0" dirty="0" smtClean="0">
              <a:solidFill>
                <a:schemeClr val="accent3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Ослабленный модус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N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6000" y="5256000"/>
            <a:ext cx="4104000" cy="14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br>
              <a:rPr lang="ru-RU" sz="1600" dirty="0" smtClean="0">
                <a:solidFill>
                  <a:srgbClr val="FFCC00"/>
                </a:solidFill>
              </a:rPr>
            </a:br>
            <a:r>
              <a:rPr lang="ru-RU" sz="1600" dirty="0" smtClean="0"/>
              <a:t>даёт (с учётом нераспределённости меньшего термина) </a:t>
            </a:r>
            <a:r>
              <a:rPr lang="ru-RU" sz="1600" dirty="0" smtClean="0">
                <a:solidFill>
                  <a:srgbClr val="00FF00"/>
                </a:solidFill>
              </a:rPr>
              <a:t>частноотрицательный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endParaRPr lang="ru-RU" sz="1600" dirty="0">
              <a:solidFill>
                <a:srgbClr val="FFCC00"/>
              </a:solidFill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79999" y="1476000"/>
            <a:ext cx="3528000" cy="129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>
            <a:spAutoFit/>
          </a:bodyPr>
          <a:lstStyle/>
          <a:p>
            <a:r>
              <a:rPr lang="ru-RU" dirty="0" smtClean="0"/>
              <a:t>Крайние термины занимают</a:t>
            </a:r>
            <a:br>
              <a:rPr lang="ru-RU" dirty="0" smtClean="0"/>
            </a:br>
            <a:r>
              <a:rPr lang="ru-RU" dirty="0" smtClean="0"/>
              <a:t>в посылках позиции,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противоположные </a:t>
            </a:r>
            <a:r>
              <a:rPr lang="ru-RU" dirty="0" smtClean="0"/>
              <a:t>тем, что</a:t>
            </a:r>
            <a:br>
              <a:rPr lang="ru-RU" dirty="0" smtClean="0"/>
            </a:br>
            <a:r>
              <a:rPr lang="ru-RU" dirty="0" smtClean="0"/>
              <a:t>они занимают в выводе.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57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1" grpId="0" animBg="1"/>
      <p:bldP spid="447503" grpId="0" animBg="1"/>
      <p:bldP spid="447491" grpId="0" animBg="1"/>
      <p:bldP spid="447490" grpId="0" animBg="1"/>
      <p:bldP spid="447502" grpId="0" animBg="1"/>
      <p:bldP spid="447500" grpId="0" animBg="1"/>
      <p:bldP spid="24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2" name="Oval 10"/>
          <p:cNvSpPr>
            <a:spLocks noChangeAspect="1" noChangeArrowheads="1"/>
          </p:cNvSpPr>
          <p:nvPr/>
        </p:nvSpPr>
        <p:spPr bwMode="auto">
          <a:xfrm>
            <a:off x="6480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16" name="Oval 4"/>
          <p:cNvSpPr>
            <a:spLocks noChangeAspect="1" noChangeArrowheads="1"/>
          </p:cNvSpPr>
          <p:nvPr/>
        </p:nvSpPr>
        <p:spPr bwMode="auto">
          <a:xfrm>
            <a:off x="7488000" y="3960000"/>
            <a:ext cx="792000" cy="792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30" name="Text Box 18"/>
          <p:cNvSpPr txBox="1">
            <a:spLocks noChangeArrowheads="1"/>
          </p:cNvSpPr>
          <p:nvPr/>
        </p:nvSpPr>
        <p:spPr bwMode="auto">
          <a:xfrm>
            <a:off x="7524000" y="3132000"/>
            <a:ext cx="108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F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r>
              <a:rPr lang="en-US" kern="0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68000" y="4248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не 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37" name="Oval 25"/>
          <p:cNvSpPr>
            <a:spLocks noChangeAspect="1" noChangeArrowheads="1"/>
          </p:cNvSpPr>
          <p:nvPr/>
        </p:nvSpPr>
        <p:spPr bwMode="auto">
          <a:xfrm>
            <a:off x="6084000" y="187007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8" name="Oval 11"/>
          <p:cNvSpPr>
            <a:spLocks noChangeAspect="1" noChangeArrowheads="1"/>
          </p:cNvSpPr>
          <p:nvPr/>
        </p:nvSpPr>
        <p:spPr bwMode="auto">
          <a:xfrm>
            <a:off x="7632000" y="2124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9" name="Oval 13"/>
          <p:cNvSpPr>
            <a:spLocks noChangeAspect="1" noChangeArrowheads="1"/>
          </p:cNvSpPr>
          <p:nvPr/>
        </p:nvSpPr>
        <p:spPr bwMode="auto">
          <a:xfrm>
            <a:off x="7848000" y="2520000"/>
            <a:ext cx="503238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0" name="Text Box 16"/>
          <p:cNvSpPr txBox="1">
            <a:spLocks noChangeArrowheads="1"/>
          </p:cNvSpPr>
          <p:nvPr/>
        </p:nvSpPr>
        <p:spPr bwMode="auto">
          <a:xfrm>
            <a:off x="7272000" y="1512000"/>
            <a:ext cx="1332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4068000" y="2628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ru-RU" sz="1400" dirty="0" smtClean="0"/>
              <a:t> не 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42" name="Oval 6"/>
          <p:cNvSpPr>
            <a:spLocks noChangeAspect="1" noChangeArrowheads="1"/>
          </p:cNvSpPr>
          <p:nvPr/>
        </p:nvSpPr>
        <p:spPr bwMode="auto">
          <a:xfrm>
            <a:off x="162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43" name="Oval 7"/>
          <p:cNvSpPr>
            <a:spLocks noChangeAspect="1" noChangeArrowheads="1"/>
          </p:cNvSpPr>
          <p:nvPr/>
        </p:nvSpPr>
        <p:spPr bwMode="auto">
          <a:xfrm>
            <a:off x="1872000" y="234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4" name="Oval 8"/>
          <p:cNvSpPr>
            <a:spLocks noChangeAspect="1" noChangeArrowheads="1"/>
          </p:cNvSpPr>
          <p:nvPr/>
        </p:nvSpPr>
        <p:spPr bwMode="auto">
          <a:xfrm>
            <a:off x="2088000" y="2700000"/>
            <a:ext cx="503237" cy="5032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540000" y="1512000"/>
            <a:ext cx="154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06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47" name="Oval 9"/>
          <p:cNvSpPr>
            <a:spLocks noChangeAspect="1" noChangeArrowheads="1"/>
          </p:cNvSpPr>
          <p:nvPr/>
        </p:nvSpPr>
        <p:spPr bwMode="auto">
          <a:xfrm>
            <a:off x="1620000" y="3492000"/>
            <a:ext cx="1439999" cy="144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48" name="Oval 12"/>
          <p:cNvSpPr>
            <a:spLocks noChangeAspect="1" noChangeArrowheads="1"/>
          </p:cNvSpPr>
          <p:nvPr/>
        </p:nvSpPr>
        <p:spPr bwMode="auto">
          <a:xfrm>
            <a:off x="1872000" y="3960000"/>
            <a:ext cx="936000" cy="935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060000" y="349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0" name="Oval 14"/>
          <p:cNvSpPr>
            <a:spLocks noChangeAspect="1" noChangeArrowheads="1"/>
          </p:cNvSpPr>
          <p:nvPr/>
        </p:nvSpPr>
        <p:spPr bwMode="auto">
          <a:xfrm>
            <a:off x="1980000" y="4464000"/>
            <a:ext cx="720000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1" name="Text Box 17"/>
          <p:cNvSpPr txBox="1">
            <a:spLocks noChangeArrowheads="1"/>
          </p:cNvSpPr>
          <p:nvPr/>
        </p:nvSpPr>
        <p:spPr bwMode="auto">
          <a:xfrm>
            <a:off x="540000" y="3132000"/>
            <a:ext cx="1152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D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R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endParaRPr lang="ru-RU" dirty="0"/>
          </a:p>
        </p:txBody>
      </p:sp>
      <p:sp>
        <p:nvSpPr>
          <p:cNvPr id="525315" name="Oval 3"/>
          <p:cNvSpPr>
            <a:spLocks noChangeAspect="1" noChangeArrowheads="1"/>
          </p:cNvSpPr>
          <p:nvPr/>
        </p:nvSpPr>
        <p:spPr bwMode="auto">
          <a:xfrm>
            <a:off x="6588000" y="3960000"/>
            <a:ext cx="792000" cy="791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p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62 0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805 0 " pathEditMode="relative" ptsTypes="AA">
                                      <p:cBhvr>
                                        <p:cTn id="41" dur="2000" spd="-100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2" grpId="0" animBg="1"/>
      <p:bldP spid="525322" grpId="1" animBg="1"/>
      <p:bldP spid="525322" grpId="2" animBg="1"/>
      <p:bldP spid="525322" grpId="3" animBg="1"/>
      <p:bldP spid="525322" grpId="4" animBg="1"/>
      <p:bldP spid="525316" grpId="0" animBg="1"/>
      <p:bldP spid="525316" grpId="1" animBg="1"/>
      <p:bldP spid="525330" grpId="0"/>
      <p:bldP spid="26" grpId="0" build="p"/>
      <p:bldP spid="5253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4000" y="2772000"/>
            <a:ext cx="8136000" cy="2592000"/>
          </a:xfrm>
        </p:spPr>
        <p:txBody>
          <a:bodyPr/>
          <a:lstStyle/>
          <a:p>
            <a:pPr eaLnBrk="1" hangingPunct="1">
              <a:buClr>
                <a:schemeClr val="accent3"/>
              </a:buClr>
            </a:pPr>
            <a:r>
              <a:rPr lang="ru-RU" sz="1800" b="1" dirty="0" smtClean="0">
                <a:solidFill>
                  <a:srgbClr val="00FF00"/>
                </a:solidFill>
              </a:rPr>
              <a:t>Субъекты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распределены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в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общих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суждениях по определению</a:t>
            </a:r>
            <a:r>
              <a:rPr lang="en-US" sz="1800" b="1" dirty="0" smtClean="0">
                <a:solidFill>
                  <a:schemeClr val="bg1"/>
                </a:solidFill>
              </a:rPr>
              <a:t>.</a:t>
            </a:r>
            <a:endParaRPr lang="ru-RU" sz="1400" b="1" dirty="0" smtClean="0">
              <a:solidFill>
                <a:schemeClr val="accent3"/>
              </a:solidFill>
            </a:endParaRPr>
          </a:p>
          <a:p>
            <a:pPr lvl="1" eaLnBrk="1" hangingPunct="1">
              <a:buClr>
                <a:schemeClr val="accent3"/>
              </a:buClr>
              <a:buFont typeface="Wingdings" pitchFamily="2" charset="2"/>
              <a:buChar char="§"/>
            </a:pPr>
            <a:r>
              <a:rPr lang="ru-RU" sz="1600" b="1" dirty="0" smtClean="0">
                <a:solidFill>
                  <a:srgbClr val="FF66FF"/>
                </a:solidFill>
              </a:rPr>
              <a:t>Субъекты частных суждений не распределены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тоже по определению</a:t>
            </a:r>
            <a:r>
              <a:rPr lang="en-US" sz="16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buClr>
                <a:schemeClr val="accent3"/>
              </a:buClr>
            </a:pPr>
            <a:r>
              <a:rPr lang="ru-RU" sz="1800" b="1" dirty="0" smtClean="0">
                <a:solidFill>
                  <a:srgbClr val="00FF00"/>
                </a:solidFill>
              </a:rPr>
              <a:t>Предикаты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распределены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в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отрицательных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суждениях: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отрицание принадлежности предиката субъекту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исключает субъект не из какой-то части, а из </a:t>
            </a:r>
            <a:r>
              <a:rPr lang="ru-RU" sz="1800" b="1" dirty="0" smtClean="0">
                <a:solidFill>
                  <a:srgbClr val="FFFF00"/>
                </a:solidFill>
              </a:rPr>
              <a:t>всего</a:t>
            </a:r>
            <a:r>
              <a:rPr lang="ru-RU" sz="1800" b="1" dirty="0" smtClean="0">
                <a:solidFill>
                  <a:schemeClr val="bg1"/>
                </a:solidFill>
              </a:rPr>
              <a:t> класса предиката</a:t>
            </a:r>
            <a:r>
              <a:rPr lang="en-US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Clr>
                <a:schemeClr val="accent3"/>
              </a:buClr>
              <a:buFont typeface="Wingdings" pitchFamily="2" charset="2"/>
              <a:buChar char="§"/>
            </a:pPr>
            <a:r>
              <a:rPr lang="ru-RU" sz="1600" b="1" dirty="0" smtClean="0">
                <a:solidFill>
                  <a:srgbClr val="FF66FF"/>
                </a:solidFill>
              </a:rPr>
              <a:t>Предикаты утвердительных суждений не распределены</a:t>
            </a:r>
            <a:r>
              <a:rPr lang="ru-RU" sz="1600" b="1" dirty="0" smtClean="0">
                <a:solidFill>
                  <a:schemeClr val="bg1"/>
                </a:solidFill>
              </a:rPr>
              <a:t>, за исключением тех случаев, когда объём предиката целиком </a:t>
            </a:r>
            <a:r>
              <a:rPr lang="en-US" sz="1600" b="1" dirty="0" smtClean="0">
                <a:solidFill>
                  <a:schemeClr val="bg1"/>
                </a:solidFill>
              </a:rPr>
              <a:t/>
            </a:r>
            <a:br>
              <a:rPr lang="en-US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входит в объём субъекта или равен ему, т. е. когда </a:t>
            </a:r>
            <a:r>
              <a:rPr lang="ru-RU" sz="1600" b="1" dirty="0" smtClean="0">
                <a:solidFill>
                  <a:srgbClr val="00FF00"/>
                </a:solidFill>
              </a:rPr>
              <a:t>предикат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</a:rPr>
              <a:t/>
            </a:r>
            <a:br>
              <a:rPr lang="en-US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является </a:t>
            </a:r>
            <a:r>
              <a:rPr lang="ru-RU" sz="1600" b="1" dirty="0" smtClean="0">
                <a:solidFill>
                  <a:srgbClr val="FFFF00"/>
                </a:solidFill>
              </a:rPr>
              <a:t>подчинённым</a:t>
            </a:r>
            <a:r>
              <a:rPr lang="ru-RU" sz="1600" b="1" dirty="0" smtClean="0">
                <a:solidFill>
                  <a:schemeClr val="bg1"/>
                </a:solidFill>
              </a:rPr>
              <a:t> или </a:t>
            </a:r>
            <a:r>
              <a:rPr lang="ru-RU" sz="1600" b="1" dirty="0" smtClean="0">
                <a:solidFill>
                  <a:srgbClr val="FFFF00"/>
                </a:solidFill>
              </a:rPr>
              <a:t>равнозначащим</a:t>
            </a:r>
            <a:r>
              <a:rPr lang="ru-RU" sz="1600" b="1" dirty="0" smtClean="0">
                <a:solidFill>
                  <a:schemeClr val="bg1"/>
                </a:solidFill>
              </a:rPr>
              <a:t> субъекту понятием.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20000" y="1584000"/>
            <a:ext cx="7704000" cy="108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Распределённый термин </a:t>
            </a:r>
            <a:r>
              <a:rPr lang="ru-RU" dirty="0" smtClean="0"/>
              <a:t>– 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/>
              <a:t>термин, взятый в суждении </a:t>
            </a:r>
            <a:r>
              <a:rPr lang="ru-RU" dirty="0" smtClean="0">
                <a:solidFill>
                  <a:srgbClr val="00FFFF"/>
                </a:solidFill>
              </a:rPr>
              <a:t>во всём объёме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т. е. применяемый ко </a:t>
            </a:r>
            <a:r>
              <a:rPr lang="ru-RU" dirty="0" smtClean="0">
                <a:solidFill>
                  <a:srgbClr val="00FF00"/>
                </a:solidFill>
              </a:rPr>
              <a:t>всем</a:t>
            </a:r>
            <a:r>
              <a:rPr lang="ru-RU" dirty="0" smtClean="0"/>
              <a:t> элементам обозначаемого им класса.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20000" y="5472000"/>
            <a:ext cx="5904000" cy="108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ru-RU" sz="2400" dirty="0" smtClean="0">
                <a:solidFill>
                  <a:srgbClr val="00FFFF"/>
                </a:solidFill>
              </a:rPr>
              <a:t>Правило распределённости</a:t>
            </a:r>
            <a:endParaRPr lang="ru-RU" sz="2400" dirty="0">
              <a:solidFill>
                <a:srgbClr val="00FFFF"/>
              </a:solidFill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620000" y="5472000"/>
            <a:ext cx="5904000" cy="108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72000" rIns="72000" anchor="ctr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Если термин </a:t>
            </a:r>
            <a:r>
              <a:rPr lang="ru-RU" sz="2000" dirty="0" smtClean="0">
                <a:solidFill>
                  <a:srgbClr val="FF0000"/>
                </a:solidFill>
              </a:rPr>
              <a:t>не распределён в посылке</a:t>
            </a:r>
            <a:r>
              <a:rPr lang="ru-RU" sz="2000" dirty="0" smtClean="0">
                <a:solidFill>
                  <a:srgbClr val="0000FF"/>
                </a:solidFill>
              </a:rPr>
              <a:t>,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0000CC"/>
                </a:solidFill>
              </a:rPr>
              <a:t>он не может быть </a:t>
            </a:r>
            <a:r>
              <a:rPr lang="ru-RU" sz="2000" dirty="0" smtClean="0">
                <a:solidFill>
                  <a:srgbClr val="FF0000"/>
                </a:solidFill>
              </a:rPr>
              <a:t>распределён в выводе</a:t>
            </a:r>
            <a:r>
              <a:rPr lang="ru-RU" sz="2000" dirty="0" smtClean="0">
                <a:solidFill>
                  <a:srgbClr val="0000CC"/>
                </a:solidFill>
              </a:rPr>
              <a:t>.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крайних терминов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9" grpId="0"/>
      <p:bldP spid="4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2" name="Oval 10"/>
          <p:cNvSpPr>
            <a:spLocks noChangeAspect="1" noChangeArrowheads="1"/>
          </p:cNvSpPr>
          <p:nvPr/>
        </p:nvSpPr>
        <p:spPr bwMode="auto">
          <a:xfrm>
            <a:off x="6480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dirty="0" smtClean="0">
                <a:solidFill>
                  <a:srgbClr val="0000CC"/>
                </a:solidFill>
              </a:rPr>
              <a:t>Азиаты</a:t>
            </a: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16" name="Oval 4"/>
          <p:cNvSpPr>
            <a:spLocks noChangeAspect="1" noChangeArrowheads="1"/>
          </p:cNvSpPr>
          <p:nvPr/>
        </p:nvSpPr>
        <p:spPr bwMode="auto">
          <a:xfrm>
            <a:off x="7488000" y="3960000"/>
            <a:ext cx="792000" cy="791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Арабы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0" name="Text Box 18"/>
          <p:cNvSpPr txBox="1">
            <a:spLocks noChangeArrowheads="1"/>
          </p:cNvSpPr>
          <p:nvPr/>
        </p:nvSpPr>
        <p:spPr bwMode="auto">
          <a:xfrm>
            <a:off x="7524000" y="3132000"/>
            <a:ext cx="108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F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r>
              <a:rPr lang="en-US" kern="0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28000" y="4248000"/>
            <a:ext cx="301492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66FF"/>
                </a:solidFill>
              </a:rPr>
              <a:t>араб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японец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японец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азиат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азиаты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арабы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2" name="Oval 25"/>
          <p:cNvSpPr>
            <a:spLocks noChangeAspect="1" noChangeArrowheads="1"/>
          </p:cNvSpPr>
          <p:nvPr/>
        </p:nvSpPr>
        <p:spPr bwMode="auto">
          <a:xfrm>
            <a:off x="6084000" y="187007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Жирафы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3" name="Oval 11"/>
          <p:cNvSpPr>
            <a:spLocks noChangeAspect="1" noChangeArrowheads="1"/>
          </p:cNvSpPr>
          <p:nvPr/>
        </p:nvSpPr>
        <p:spPr bwMode="auto">
          <a:xfrm>
            <a:off x="7632000" y="2124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ru-RU" sz="1600" dirty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4" name="Oval 13"/>
          <p:cNvSpPr>
            <a:spLocks noChangeAspect="1" noChangeArrowheads="1"/>
          </p:cNvSpPr>
          <p:nvPr/>
        </p:nvSpPr>
        <p:spPr bwMode="auto">
          <a:xfrm>
            <a:off x="7848000" y="2520000"/>
            <a:ext cx="503238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7272000" y="1512000"/>
            <a:ext cx="1332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sp>
        <p:nvSpPr>
          <p:cNvPr id="37" name="Oval 6"/>
          <p:cNvSpPr>
            <a:spLocks noChangeAspect="1" noChangeArrowheads="1"/>
          </p:cNvSpPr>
          <p:nvPr/>
        </p:nvSpPr>
        <p:spPr bwMode="auto">
          <a:xfrm>
            <a:off x="162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38" name="Oval 7"/>
          <p:cNvSpPr>
            <a:spLocks noChangeAspect="1" noChangeArrowheads="1"/>
          </p:cNvSpPr>
          <p:nvPr/>
        </p:nvSpPr>
        <p:spPr bwMode="auto">
          <a:xfrm>
            <a:off x="1872000" y="2339975"/>
            <a:ext cx="935038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1600" dirty="0">
                <a:solidFill>
                  <a:srgbClr val="0000CC"/>
                </a:solidFill>
              </a:rPr>
              <a:t> </a:t>
            </a:r>
            <a:r>
              <a:rPr lang="ru-RU" sz="1600" dirty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9" name="Oval 8"/>
          <p:cNvSpPr>
            <a:spLocks noChangeAspect="1" noChangeArrowheads="1"/>
          </p:cNvSpPr>
          <p:nvPr/>
        </p:nvSpPr>
        <p:spPr bwMode="auto">
          <a:xfrm>
            <a:off x="2088000" y="2700338"/>
            <a:ext cx="503237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40" name="Text Box 15"/>
          <p:cNvSpPr txBox="1">
            <a:spLocks noChangeArrowheads="1"/>
          </p:cNvSpPr>
          <p:nvPr/>
        </p:nvSpPr>
        <p:spPr bwMode="auto">
          <a:xfrm>
            <a:off x="540000" y="1512000"/>
            <a:ext cx="154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42" name="Oval 9"/>
          <p:cNvSpPr>
            <a:spLocks noChangeAspect="1" noChangeArrowheads="1"/>
          </p:cNvSpPr>
          <p:nvPr/>
        </p:nvSpPr>
        <p:spPr bwMode="auto">
          <a:xfrm>
            <a:off x="1620000" y="3492000"/>
            <a:ext cx="1439999" cy="144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Азиаты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r>
              <a:rPr lang="en-US" sz="1400" dirty="0">
                <a:solidFill>
                  <a:srgbClr val="0000CC"/>
                </a:solidFill>
              </a:rPr>
              <a:t/>
            </a:r>
            <a:br>
              <a:rPr lang="en-US" sz="1400" dirty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43" name="Oval 12"/>
          <p:cNvSpPr>
            <a:spLocks noChangeAspect="1" noChangeArrowheads="1"/>
          </p:cNvSpPr>
          <p:nvPr/>
        </p:nvSpPr>
        <p:spPr bwMode="auto">
          <a:xfrm>
            <a:off x="1872000" y="3959999"/>
            <a:ext cx="935999" cy="93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Японцы</a:t>
            </a: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45" name="Oval 14"/>
          <p:cNvSpPr>
            <a:spLocks noChangeAspect="1" noChangeArrowheads="1"/>
          </p:cNvSpPr>
          <p:nvPr/>
        </p:nvSpPr>
        <p:spPr bwMode="auto">
          <a:xfrm>
            <a:off x="1980000" y="4464000"/>
            <a:ext cx="720000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Поэты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540000" y="3132000"/>
            <a:ext cx="1152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D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R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endParaRPr lang="ru-RU" dirty="0"/>
          </a:p>
        </p:txBody>
      </p:sp>
      <p:sp>
        <p:nvSpPr>
          <p:cNvPr id="525315" name="Oval 3"/>
          <p:cNvSpPr>
            <a:spLocks noChangeAspect="1" noChangeArrowheads="1"/>
          </p:cNvSpPr>
          <p:nvPr/>
        </p:nvSpPr>
        <p:spPr bwMode="auto">
          <a:xfrm>
            <a:off x="6588000" y="3960000"/>
            <a:ext cx="792000" cy="792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Японцы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p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60000" y="1872000"/>
            <a:ext cx="306327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3528000" y="2628000"/>
            <a:ext cx="264617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FF00"/>
                </a:solidFill>
              </a:rPr>
              <a:t>жираф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один </a:t>
            </a:r>
            <a:r>
              <a:rPr lang="ru-RU" sz="1400" dirty="0" smtClean="0">
                <a:solidFill>
                  <a:srgbClr val="FFFF00"/>
                </a:solidFill>
              </a:rPr>
              <a:t>жираф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3060000" y="3492000"/>
            <a:ext cx="288835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японцы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японец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азиат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азиаты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43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ptsTypes="AA">
                                      <p:cBhvr>
                                        <p:cTn id="35" dur="2000" spd="-100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2" grpId="0" animBg="1"/>
      <p:bldP spid="525322" grpId="1" animBg="1"/>
      <p:bldP spid="525322" grpId="2" animBg="1"/>
      <p:bldP spid="525322" grpId="3" animBg="1"/>
      <p:bldP spid="525322" grpId="4" animBg="1"/>
      <p:bldP spid="525316" grpId="0" animBg="1"/>
      <p:bldP spid="525316" grpId="1" animBg="1"/>
      <p:bldP spid="525316" grpId="2" animBg="1"/>
      <p:bldP spid="26" grpId="0" build="p"/>
      <p:bldP spid="525315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500000">
            <a:off x="5351463" y="2808288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не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суть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20100000">
            <a:off x="5351463" y="2808000"/>
            <a:ext cx="2303462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2000" y="2988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6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360000" y="2772000"/>
            <a:ext cx="342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342900" algn="ctr">
              <a:spcBef>
                <a:spcPts val="6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четвёртой фигуры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BR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NT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S</a:t>
            </a:r>
          </a:p>
          <a:p>
            <a:pPr marL="342900" indent="-342900" algn="l">
              <a:spcBef>
                <a:spcPts val="3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P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ts val="300"/>
              </a:spcBef>
              <a:buFont typeface="Wingdings" pitchFamily="2" charset="2"/>
              <a:buChar char="q"/>
              <a:defRPr/>
            </a:pP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FR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S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solidFill>
                  <a:schemeClr val="accent3"/>
                </a:solidFill>
                <a:latin typeface="+mn-lt"/>
              </a:rPr>
              <a:t>N</a:t>
            </a:r>
            <a:endParaRPr lang="ru-RU" sz="1600" kern="0" dirty="0" smtClean="0">
              <a:solidFill>
                <a:schemeClr val="accent3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Ослабленный модус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N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6000" y="5184000"/>
            <a:ext cx="4104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частноутвердительной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r>
              <a:rPr lang="ru-RU" sz="1600" dirty="0" smtClean="0"/>
              <a:t>даёт </a:t>
            </a:r>
            <a:br>
              <a:rPr lang="ru-RU" sz="1600" dirty="0" smtClean="0"/>
            </a:b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частноотрицательный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вывод.</a:t>
            </a:r>
            <a:r>
              <a:rPr lang="en-US" sz="1600" dirty="0" smtClean="0"/>
              <a:t> </a:t>
            </a:r>
            <a:endParaRPr lang="ru-RU" sz="1600" dirty="0">
              <a:solidFill>
                <a:srgbClr val="FFCC00"/>
              </a:solidFill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79999" y="1476000"/>
            <a:ext cx="3528000" cy="129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>
            <a:spAutoFit/>
          </a:bodyPr>
          <a:lstStyle/>
          <a:p>
            <a:r>
              <a:rPr lang="ru-RU" dirty="0" smtClean="0"/>
              <a:t>Крайние термины занимают</a:t>
            </a:r>
            <a:br>
              <a:rPr lang="ru-RU" dirty="0" smtClean="0"/>
            </a:br>
            <a:r>
              <a:rPr lang="ru-RU" dirty="0" smtClean="0"/>
              <a:t>в посылках позиции,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противоположные </a:t>
            </a:r>
            <a:r>
              <a:rPr lang="ru-RU" dirty="0" smtClean="0"/>
              <a:t>тем, что</a:t>
            </a:r>
            <a:br>
              <a:rPr lang="ru-RU" dirty="0" smtClean="0"/>
            </a:br>
            <a:r>
              <a:rPr lang="ru-RU" dirty="0" smtClean="0"/>
              <a:t>они занимают в выводе.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57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1" grpId="0" animBg="1"/>
      <p:bldP spid="447503" grpId="0" animBg="1"/>
      <p:bldP spid="447491" grpId="0" animBg="1"/>
      <p:bldP spid="447490" grpId="0" animBg="1"/>
      <p:bldP spid="447502" grpId="0" animBg="1"/>
      <p:bldP spid="447500" grpId="0" animBg="1"/>
      <p:bldP spid="24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6480000" y="5110163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7380000" y="5760000"/>
            <a:ext cx="792000" cy="792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5040000" y="5112000"/>
            <a:ext cx="136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>
                <a:solidFill>
                  <a:schemeClr val="accent3"/>
                </a:solidFill>
              </a:rPr>
              <a:t>FR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r>
              <a:rPr lang="en-US" kern="0" dirty="0">
                <a:solidFill>
                  <a:srgbClr val="00FFFF"/>
                </a:solidFill>
              </a:rPr>
              <a:t>O</a:t>
            </a:r>
            <a:r>
              <a:rPr lang="en-US" kern="0" dirty="0">
                <a:solidFill>
                  <a:schemeClr val="accent3"/>
                </a:solidFill>
              </a:rPr>
              <a:t>N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80000" y="5868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не 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3" name="Oval 10"/>
          <p:cNvSpPr>
            <a:spLocks noChangeAspect="1" noChangeArrowheads="1"/>
          </p:cNvSpPr>
          <p:nvPr/>
        </p:nvSpPr>
        <p:spPr bwMode="auto">
          <a:xfrm>
            <a:off x="6480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4" name="Oval 4"/>
          <p:cNvSpPr>
            <a:spLocks noChangeAspect="1" noChangeArrowheads="1"/>
          </p:cNvSpPr>
          <p:nvPr/>
        </p:nvSpPr>
        <p:spPr bwMode="auto">
          <a:xfrm>
            <a:off x="7488000" y="3960000"/>
            <a:ext cx="792000" cy="792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5" name="Text Box 18"/>
          <p:cNvSpPr txBox="1">
            <a:spLocks noChangeArrowheads="1"/>
          </p:cNvSpPr>
          <p:nvPr/>
        </p:nvSpPr>
        <p:spPr bwMode="auto">
          <a:xfrm>
            <a:off x="7524000" y="3132000"/>
            <a:ext cx="108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F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r>
              <a:rPr lang="en-US" kern="0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068000" y="4248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не 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7" name="Oval 9"/>
          <p:cNvSpPr>
            <a:spLocks noChangeAspect="1" noChangeArrowheads="1"/>
          </p:cNvSpPr>
          <p:nvPr/>
        </p:nvSpPr>
        <p:spPr bwMode="auto">
          <a:xfrm>
            <a:off x="1620000" y="3492000"/>
            <a:ext cx="1439999" cy="144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8" name="Oval 12"/>
          <p:cNvSpPr>
            <a:spLocks noChangeAspect="1" noChangeArrowheads="1"/>
          </p:cNvSpPr>
          <p:nvPr/>
        </p:nvSpPr>
        <p:spPr bwMode="auto">
          <a:xfrm>
            <a:off x="1872000" y="3960000"/>
            <a:ext cx="936000" cy="935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060000" y="349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60" name="Oval 14"/>
          <p:cNvSpPr>
            <a:spLocks noChangeAspect="1" noChangeArrowheads="1"/>
          </p:cNvSpPr>
          <p:nvPr/>
        </p:nvSpPr>
        <p:spPr bwMode="auto">
          <a:xfrm>
            <a:off x="1980000" y="4464000"/>
            <a:ext cx="720000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61" name="Text Box 17"/>
          <p:cNvSpPr txBox="1">
            <a:spLocks noChangeArrowheads="1"/>
          </p:cNvSpPr>
          <p:nvPr/>
        </p:nvSpPr>
        <p:spPr bwMode="auto">
          <a:xfrm>
            <a:off x="540000" y="3132000"/>
            <a:ext cx="1152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D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R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endParaRPr lang="ru-RU" dirty="0"/>
          </a:p>
        </p:txBody>
      </p:sp>
      <p:sp>
        <p:nvSpPr>
          <p:cNvPr id="62" name="Oval 3"/>
          <p:cNvSpPr>
            <a:spLocks noChangeAspect="1" noChangeArrowheads="1"/>
          </p:cNvSpPr>
          <p:nvPr/>
        </p:nvSpPr>
        <p:spPr bwMode="auto">
          <a:xfrm>
            <a:off x="6588000" y="3960000"/>
            <a:ext cx="792000" cy="791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63" name="Oval 25"/>
          <p:cNvSpPr>
            <a:spLocks noChangeAspect="1" noChangeArrowheads="1"/>
          </p:cNvSpPr>
          <p:nvPr/>
        </p:nvSpPr>
        <p:spPr bwMode="auto">
          <a:xfrm>
            <a:off x="6084000" y="187007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64" name="Oval 11"/>
          <p:cNvSpPr>
            <a:spLocks noChangeAspect="1" noChangeArrowheads="1"/>
          </p:cNvSpPr>
          <p:nvPr/>
        </p:nvSpPr>
        <p:spPr bwMode="auto">
          <a:xfrm>
            <a:off x="7632000" y="2124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65" name="Oval 13"/>
          <p:cNvSpPr>
            <a:spLocks noChangeAspect="1" noChangeArrowheads="1"/>
          </p:cNvSpPr>
          <p:nvPr/>
        </p:nvSpPr>
        <p:spPr bwMode="auto">
          <a:xfrm>
            <a:off x="7848000" y="2520000"/>
            <a:ext cx="503238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66" name="Text Box 16"/>
          <p:cNvSpPr txBox="1">
            <a:spLocks noChangeArrowheads="1"/>
          </p:cNvSpPr>
          <p:nvPr/>
        </p:nvSpPr>
        <p:spPr bwMode="auto">
          <a:xfrm>
            <a:off x="7272000" y="1512000"/>
            <a:ext cx="1332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4068000" y="2628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ru-RU" sz="1400" dirty="0" smtClean="0"/>
              <a:t> не 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68" name="Oval 6"/>
          <p:cNvSpPr>
            <a:spLocks noChangeAspect="1" noChangeArrowheads="1"/>
          </p:cNvSpPr>
          <p:nvPr/>
        </p:nvSpPr>
        <p:spPr bwMode="auto">
          <a:xfrm>
            <a:off x="162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69" name="Oval 7"/>
          <p:cNvSpPr>
            <a:spLocks noChangeAspect="1" noChangeArrowheads="1"/>
          </p:cNvSpPr>
          <p:nvPr/>
        </p:nvSpPr>
        <p:spPr bwMode="auto">
          <a:xfrm>
            <a:off x="1872000" y="234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70" name="Oval 8"/>
          <p:cNvSpPr>
            <a:spLocks noChangeAspect="1" noChangeArrowheads="1"/>
          </p:cNvSpPr>
          <p:nvPr/>
        </p:nvSpPr>
        <p:spPr bwMode="auto">
          <a:xfrm>
            <a:off x="2088000" y="2700000"/>
            <a:ext cx="503237" cy="5032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71" name="Text Box 15"/>
          <p:cNvSpPr txBox="1">
            <a:spLocks noChangeArrowheads="1"/>
          </p:cNvSpPr>
          <p:nvPr/>
        </p:nvSpPr>
        <p:spPr bwMode="auto">
          <a:xfrm>
            <a:off x="540000" y="1512000"/>
            <a:ext cx="154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060000" y="187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6228000" y="5760000"/>
            <a:ext cx="792000" cy="792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5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-3.7037E-6 L -0.12188 -3.7037E-6 " pathEditMode="relative" rAng="0" ptsTypes="AA">
                                      <p:cBhvr>
                                        <p:cTn id="31" dur="2000" spd="-100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5 0 " pathEditMode="relative" ptsTypes="AA">
                                      <p:cBhvr>
                                        <p:cTn id="43" dur="2000" spd="-100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1" grpId="0" animBg="1"/>
      <p:bldP spid="525331" grpId="1" animBg="1"/>
      <p:bldP spid="525331" grpId="2" animBg="1"/>
      <p:bldP spid="525331" grpId="3" animBg="1"/>
      <p:bldP spid="525331" grpId="4" animBg="1"/>
      <p:bldP spid="525334" grpId="0" animBg="1"/>
      <p:bldP spid="525334" grpId="1" animBg="1"/>
      <p:bldP spid="525334" grpId="2" animBg="1"/>
      <p:bldP spid="525335" grpId="0"/>
      <p:bldP spid="27" grpId="0" build="p"/>
      <p:bldP spid="525332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6480000" y="5112000"/>
            <a:ext cx="1440000" cy="144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CC"/>
                </a:solidFill>
              </a:rPr>
              <a:t>Поэты</a:t>
            </a:r>
            <a:r>
              <a:rPr lang="en-US" dirty="0" smtClean="0">
                <a:solidFill>
                  <a:srgbClr val="0000CC"/>
                </a:solidFill>
              </a:rPr>
              <a:t/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7380000" y="5760000"/>
            <a:ext cx="792000" cy="792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Турки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20000" y="5868000"/>
            <a:ext cx="285302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66FF"/>
                </a:solidFill>
              </a:rPr>
              <a:t>турок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греки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турки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8" name="Oval 25"/>
          <p:cNvSpPr>
            <a:spLocks noChangeAspect="1" noChangeArrowheads="1"/>
          </p:cNvSpPr>
          <p:nvPr/>
        </p:nvSpPr>
        <p:spPr bwMode="auto">
          <a:xfrm>
            <a:off x="6084000" y="1870075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Жирафы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9" name="Oval 11"/>
          <p:cNvSpPr>
            <a:spLocks noChangeAspect="1" noChangeArrowheads="1"/>
          </p:cNvSpPr>
          <p:nvPr/>
        </p:nvSpPr>
        <p:spPr bwMode="auto">
          <a:xfrm>
            <a:off x="7632000" y="2124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ru-RU" sz="1600" dirty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0" name="Oval 13"/>
          <p:cNvSpPr>
            <a:spLocks noChangeAspect="1" noChangeArrowheads="1"/>
          </p:cNvSpPr>
          <p:nvPr/>
        </p:nvSpPr>
        <p:spPr bwMode="auto">
          <a:xfrm>
            <a:off x="7848000" y="2520000"/>
            <a:ext cx="503238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7272000" y="1512000"/>
            <a:ext cx="1332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528000" y="2628000"/>
            <a:ext cx="264617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FF00"/>
                </a:solidFill>
              </a:rPr>
              <a:t>жираф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один </a:t>
            </a:r>
            <a:r>
              <a:rPr lang="ru-RU" sz="1400" dirty="0" smtClean="0">
                <a:solidFill>
                  <a:srgbClr val="FFFF00"/>
                </a:solidFill>
              </a:rPr>
              <a:t>жираф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3" name="Oval 6"/>
          <p:cNvSpPr>
            <a:spLocks noChangeAspect="1" noChangeArrowheads="1"/>
          </p:cNvSpPr>
          <p:nvPr/>
        </p:nvSpPr>
        <p:spPr bwMode="auto">
          <a:xfrm>
            <a:off x="1620000" y="1870075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34" name="Oval 7"/>
          <p:cNvSpPr>
            <a:spLocks noChangeAspect="1" noChangeArrowheads="1"/>
          </p:cNvSpPr>
          <p:nvPr/>
        </p:nvSpPr>
        <p:spPr bwMode="auto">
          <a:xfrm>
            <a:off x="1872000" y="2339975"/>
            <a:ext cx="935038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1600" dirty="0">
                <a:solidFill>
                  <a:srgbClr val="0000CC"/>
                </a:solidFill>
              </a:rPr>
              <a:t> </a:t>
            </a:r>
            <a:r>
              <a:rPr lang="ru-RU" sz="1600" dirty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5" name="Oval 8"/>
          <p:cNvSpPr>
            <a:spLocks noChangeAspect="1" noChangeArrowheads="1"/>
          </p:cNvSpPr>
          <p:nvPr/>
        </p:nvSpPr>
        <p:spPr bwMode="auto">
          <a:xfrm>
            <a:off x="2088000" y="2700338"/>
            <a:ext cx="503237" cy="5032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540000" y="1512000"/>
            <a:ext cx="154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60000" y="1872000"/>
            <a:ext cx="3063274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смертные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8" name="Oval 10"/>
          <p:cNvSpPr>
            <a:spLocks noChangeAspect="1" noChangeArrowheads="1"/>
          </p:cNvSpPr>
          <p:nvPr/>
        </p:nvSpPr>
        <p:spPr bwMode="auto">
          <a:xfrm>
            <a:off x="6480000" y="349200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dirty="0" smtClean="0">
                <a:solidFill>
                  <a:srgbClr val="0000CC"/>
                </a:solidFill>
              </a:rPr>
              <a:t>Азиаты</a:t>
            </a: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39" name="Oval 4"/>
          <p:cNvSpPr>
            <a:spLocks noChangeAspect="1" noChangeArrowheads="1"/>
          </p:cNvSpPr>
          <p:nvPr/>
        </p:nvSpPr>
        <p:spPr bwMode="auto">
          <a:xfrm>
            <a:off x="7488000" y="3960000"/>
            <a:ext cx="792000" cy="791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Арабы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7524000" y="3132000"/>
            <a:ext cx="108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F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r>
              <a:rPr lang="en-US" kern="0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28000" y="4248000"/>
            <a:ext cx="301492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66FF"/>
                </a:solidFill>
              </a:rPr>
              <a:t>араб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японец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японец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азиат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азиаты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арабы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42" name="Oval 9"/>
          <p:cNvSpPr>
            <a:spLocks noChangeAspect="1" noChangeArrowheads="1"/>
          </p:cNvSpPr>
          <p:nvPr/>
        </p:nvSpPr>
        <p:spPr bwMode="auto">
          <a:xfrm>
            <a:off x="1620000" y="3492000"/>
            <a:ext cx="1439999" cy="144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Азиаты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r>
              <a:rPr lang="en-US" sz="1400" dirty="0">
                <a:solidFill>
                  <a:srgbClr val="0000CC"/>
                </a:solidFill>
              </a:rPr>
              <a:t/>
            </a:r>
            <a:br>
              <a:rPr lang="en-US" sz="1400" dirty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43" name="Oval 12"/>
          <p:cNvSpPr>
            <a:spLocks noChangeAspect="1" noChangeArrowheads="1"/>
          </p:cNvSpPr>
          <p:nvPr/>
        </p:nvSpPr>
        <p:spPr bwMode="auto">
          <a:xfrm>
            <a:off x="1872000" y="3959999"/>
            <a:ext cx="935999" cy="93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Японцы</a:t>
            </a: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60000" y="3492000"/>
            <a:ext cx="288835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японцы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японец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азиат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азиаты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45" name="Oval 14"/>
          <p:cNvSpPr>
            <a:spLocks noChangeAspect="1" noChangeArrowheads="1"/>
          </p:cNvSpPr>
          <p:nvPr/>
        </p:nvSpPr>
        <p:spPr bwMode="auto">
          <a:xfrm>
            <a:off x="1980000" y="4464000"/>
            <a:ext cx="720000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Поэты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540000" y="3132000"/>
            <a:ext cx="1152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/>
              <a:t>D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R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endParaRPr lang="ru-RU" dirty="0"/>
          </a:p>
        </p:txBody>
      </p:sp>
      <p:sp>
        <p:nvSpPr>
          <p:cNvPr id="47" name="Oval 3"/>
          <p:cNvSpPr>
            <a:spLocks noChangeAspect="1" noChangeArrowheads="1"/>
          </p:cNvSpPr>
          <p:nvPr/>
        </p:nvSpPr>
        <p:spPr bwMode="auto">
          <a:xfrm>
            <a:off x="6588000" y="3960000"/>
            <a:ext cx="792000" cy="792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Японцы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48" name="Text Box 23"/>
          <p:cNvSpPr txBox="1">
            <a:spLocks noChangeArrowheads="1"/>
          </p:cNvSpPr>
          <p:nvPr/>
        </p:nvSpPr>
        <p:spPr bwMode="auto">
          <a:xfrm>
            <a:off x="5040000" y="5112000"/>
            <a:ext cx="1368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kern="0" dirty="0">
                <a:solidFill>
                  <a:schemeClr val="accent3"/>
                </a:solidFill>
              </a:rPr>
              <a:t>FR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r>
              <a:rPr lang="en-US" kern="0" dirty="0">
                <a:solidFill>
                  <a:srgbClr val="00FFFF"/>
                </a:solidFill>
              </a:rPr>
              <a:t>O</a:t>
            </a:r>
            <a:r>
              <a:rPr lang="en-US" kern="0" dirty="0">
                <a:solidFill>
                  <a:schemeClr val="accent3"/>
                </a:solidFill>
              </a:rPr>
              <a:t>N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6228000" y="5760000"/>
            <a:ext cx="792000" cy="792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Греки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604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44 0 " pathEditMode="relative" ptsTypes="AA">
                                      <p:cBhvr>
                                        <p:cTn id="35" dur="2000" spd="-100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1" grpId="0" animBg="1"/>
      <p:bldP spid="525331" grpId="1" animBg="1"/>
      <p:bldP spid="525331" grpId="2" animBg="1"/>
      <p:bldP spid="525331" grpId="3" animBg="1"/>
      <p:bldP spid="525331" grpId="4" animBg="1"/>
      <p:bldP spid="525334" grpId="0" animBg="1"/>
      <p:bldP spid="525334" grpId="1" animBg="1"/>
      <p:bldP spid="525334" grpId="2" animBg="1"/>
      <p:bldP spid="27" grpId="0" build="p"/>
      <p:bldP spid="525332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720000" y="1800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720000" y="2412000"/>
            <a:ext cx="1440001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800" dirty="0" smtClean="0">
                <a:solidFill>
                  <a:srgbClr val="0000CC"/>
                </a:solidFill>
              </a:rPr>
              <a:t>M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ru-RU" sz="2200" dirty="0" smtClean="0">
                <a:solidFill>
                  <a:srgbClr val="0000CC"/>
                </a:solidFill>
              </a:rPr>
              <a:t/>
            </a:r>
            <a:br>
              <a:rPr lang="ru-RU" sz="2200" dirty="0" smtClean="0">
                <a:solidFill>
                  <a:srgbClr val="0000CC"/>
                </a:solidFill>
              </a:rPr>
            </a:br>
            <a:endParaRPr lang="ru-RU" sz="2200" dirty="0" smtClean="0">
              <a:solidFill>
                <a:srgbClr val="0000CC"/>
              </a:solidFill>
            </a:endParaRPr>
          </a:p>
          <a:p>
            <a:pPr algn="ctr">
              <a:lnSpc>
                <a:spcPct val="60000"/>
              </a:lnSpc>
            </a:pPr>
            <a:r>
              <a:rPr lang="en-US" sz="2200" dirty="0" smtClean="0">
                <a:solidFill>
                  <a:srgbClr val="0000CC"/>
                </a:solidFill>
              </a:rPr>
              <a:t/>
            </a:r>
            <a:br>
              <a:rPr lang="en-US" sz="2200" dirty="0" smtClean="0">
                <a:solidFill>
                  <a:srgbClr val="0000CC"/>
                </a:solidFill>
              </a:rPr>
            </a:br>
            <a:endParaRPr lang="ru-RU" sz="2200" dirty="0">
              <a:solidFill>
                <a:srgbClr val="0000C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32000" y="2412000"/>
            <a:ext cx="255358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меньшей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утвердительной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посылке</a:t>
            </a:r>
          </a:p>
        </p:txBody>
      </p:sp>
      <p:sp>
        <p:nvSpPr>
          <p:cNvPr id="30" name="Oval 6"/>
          <p:cNvSpPr>
            <a:spLocks noChangeAspect="1" noChangeArrowheads="1"/>
          </p:cNvSpPr>
          <p:nvPr/>
        </p:nvSpPr>
        <p:spPr bwMode="auto">
          <a:xfrm>
            <a:off x="1152000" y="2880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S</a:t>
            </a:r>
            <a:br>
              <a:rPr lang="en-US" sz="2000" dirty="0" smtClean="0">
                <a:solidFill>
                  <a:srgbClr val="0000CC"/>
                </a:solidFill>
              </a:rPr>
            </a:br>
            <a:endParaRPr lang="ru-RU" sz="900" dirty="0">
              <a:solidFill>
                <a:srgbClr val="0000CC"/>
              </a:solidFill>
            </a:endParaRPr>
          </a:p>
        </p:txBody>
      </p: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720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152000" y="3240000"/>
            <a:ext cx="576000" cy="576001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-1800000">
            <a:off x="720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0487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7" grpId="0"/>
      <p:bldP spid="525319" grpId="0" animBg="1"/>
      <p:bldP spid="23" grpId="0" build="p"/>
      <p:bldP spid="30" grpId="0" animBg="1"/>
      <p:bldP spid="30" grpId="1" animBg="1"/>
      <p:bldP spid="525320" grpId="0" animBg="1"/>
      <p:bldP spid="525320" grpId="1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720000" y="2412000"/>
            <a:ext cx="1440000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1600" dirty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CC"/>
                </a:solidFill>
              </a:rPr>
              <a:t>Люди</a:t>
            </a: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sz="2400" dirty="0" smtClean="0">
                <a:solidFill>
                  <a:srgbClr val="0000CC"/>
                </a:solidFill>
              </a:rPr>
              <a:t/>
            </a:r>
            <a:br>
              <a:rPr lang="ru-RU" sz="2400" dirty="0" smtClean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32000" y="2412000"/>
            <a:ext cx="3051605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люди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 </a:t>
            </a:r>
            <a:r>
              <a:rPr lang="ru-RU" sz="1400" dirty="0" smtClean="0"/>
              <a:t>–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греки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152000" y="2808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endParaRPr lang="ru-RU" sz="8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152000" y="3240000"/>
            <a:ext cx="576000" cy="57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меньшей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утвердительной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0487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25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25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5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9" grpId="0" animBg="1"/>
      <p:bldP spid="525319" grpId="1" animBg="1"/>
      <p:bldP spid="23" grpId="0" build="p"/>
      <p:bldP spid="525318" grpId="0" animBg="1"/>
      <p:bldP spid="525318" grpId="1" animBg="1"/>
      <p:bldP spid="525318" grpId="2" animBg="1"/>
      <p:bldP spid="525318" grpId="3" animBg="1"/>
      <p:bldP spid="525320" grpId="0" animBg="1"/>
      <p:bldP spid="525320" grpId="1" animBg="1"/>
      <p:bldP spid="525320" grpId="2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4824000" y="360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ru-RU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ru-RU" sz="1400" dirty="0" smtClean="0"/>
              <a:t> не суть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6984000" y="2412000"/>
            <a:ext cx="1440001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800" dirty="0" smtClean="0">
                <a:solidFill>
                  <a:srgbClr val="0000CC"/>
                </a:solidFill>
              </a:rPr>
              <a:t>M</a:t>
            </a: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2200" dirty="0">
                <a:solidFill>
                  <a:srgbClr val="0000CC"/>
                </a:solidFill>
              </a:rPr>
              <a:t/>
            </a:r>
            <a:br>
              <a:rPr lang="en-US" sz="2200" dirty="0">
                <a:solidFill>
                  <a:srgbClr val="0000CC"/>
                </a:solidFill>
              </a:rPr>
            </a:br>
            <a:endParaRPr lang="ru-RU" sz="2200" dirty="0" smtClean="0">
              <a:solidFill>
                <a:srgbClr val="0000CC"/>
              </a:solidFill>
            </a:endParaRPr>
          </a:p>
          <a:p>
            <a:pPr algn="ctr">
              <a:lnSpc>
                <a:spcPct val="60000"/>
              </a:lnSpc>
            </a:pPr>
            <a:r>
              <a:rPr lang="en-US" sz="2200" dirty="0">
                <a:solidFill>
                  <a:srgbClr val="0000CC"/>
                </a:solidFill>
              </a:rPr>
              <a:t/>
            </a:r>
            <a:br>
              <a:rPr lang="en-US" sz="2200" dirty="0">
                <a:solidFill>
                  <a:srgbClr val="0000CC"/>
                </a:solidFill>
              </a:rPr>
            </a:br>
            <a:endParaRPr lang="ru-RU" sz="2200" dirty="0">
              <a:solidFill>
                <a:srgbClr val="0000CC"/>
              </a:solidFill>
            </a:endParaRPr>
          </a:p>
        </p:txBody>
      </p:sp>
      <p:sp>
        <p:nvSpPr>
          <p:cNvPr id="34" name="Oval 6"/>
          <p:cNvSpPr>
            <a:spLocks noChangeAspect="1" noChangeArrowheads="1"/>
          </p:cNvSpPr>
          <p:nvPr/>
        </p:nvSpPr>
        <p:spPr bwMode="auto">
          <a:xfrm>
            <a:off x="7416000" y="2880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S</a:t>
            </a: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900" dirty="0">
              <a:solidFill>
                <a:srgbClr val="0000CC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416000" y="3240000"/>
            <a:ext cx="576000" cy="575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720000" y="1800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6" name="Oval 7"/>
          <p:cNvSpPr>
            <a:spLocks noChangeAspect="1" noChangeArrowheads="1"/>
          </p:cNvSpPr>
          <p:nvPr/>
        </p:nvSpPr>
        <p:spPr bwMode="auto">
          <a:xfrm>
            <a:off x="720000" y="2412000"/>
            <a:ext cx="1440001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800" dirty="0" smtClean="0">
                <a:solidFill>
                  <a:srgbClr val="0000CC"/>
                </a:solidFill>
              </a:rPr>
              <a:t>M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ru-RU" sz="2200" dirty="0" smtClean="0">
                <a:solidFill>
                  <a:srgbClr val="0000CC"/>
                </a:solidFill>
              </a:rPr>
              <a:t/>
            </a:r>
            <a:br>
              <a:rPr lang="ru-RU" sz="2200" dirty="0" smtClean="0">
                <a:solidFill>
                  <a:srgbClr val="0000CC"/>
                </a:solidFill>
              </a:rPr>
            </a:br>
            <a:endParaRPr lang="ru-RU" sz="2200" dirty="0" smtClean="0">
              <a:solidFill>
                <a:srgbClr val="0000CC"/>
              </a:solidFill>
            </a:endParaRPr>
          </a:p>
          <a:p>
            <a:pPr algn="ctr">
              <a:lnSpc>
                <a:spcPct val="60000"/>
              </a:lnSpc>
            </a:pPr>
            <a:r>
              <a:rPr lang="en-US" sz="2200" dirty="0" smtClean="0">
                <a:solidFill>
                  <a:srgbClr val="0000CC"/>
                </a:solidFill>
              </a:rPr>
              <a:t/>
            </a:r>
            <a:br>
              <a:rPr lang="en-US" sz="2200" dirty="0" smtClean="0">
                <a:solidFill>
                  <a:srgbClr val="0000CC"/>
                </a:solidFill>
              </a:rPr>
            </a:br>
            <a:endParaRPr lang="ru-RU" sz="2200" dirty="0">
              <a:solidFill>
                <a:srgbClr val="0000CC"/>
              </a:solidFill>
            </a:endParaRPr>
          </a:p>
        </p:txBody>
      </p:sp>
      <p:sp>
        <p:nvSpPr>
          <p:cNvPr id="17" name="Oval 6"/>
          <p:cNvSpPr>
            <a:spLocks noChangeAspect="1" noChangeArrowheads="1"/>
          </p:cNvSpPr>
          <p:nvPr/>
        </p:nvSpPr>
        <p:spPr bwMode="auto">
          <a:xfrm>
            <a:off x="1152000" y="2880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S</a:t>
            </a:r>
            <a:r>
              <a:rPr lang="ru-RU" sz="2400" dirty="0" smtClean="0">
                <a:solidFill>
                  <a:srgbClr val="0000CC"/>
                </a:solidFill>
              </a:rPr>
              <a:t/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900" dirty="0">
              <a:solidFill>
                <a:srgbClr val="0000CC"/>
              </a:solidFill>
            </a:endParaRPr>
          </a:p>
        </p:txBody>
      </p:sp>
      <p:sp>
        <p:nvSpPr>
          <p:cNvPr id="19" name="Oval 8"/>
          <p:cNvSpPr>
            <a:spLocks noChangeAspect="1" noChangeArrowheads="1"/>
          </p:cNvSpPr>
          <p:nvPr/>
        </p:nvSpPr>
        <p:spPr bwMode="auto">
          <a:xfrm>
            <a:off x="1152000" y="3240000"/>
            <a:ext cx="576000" cy="576001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32000" y="2412000"/>
            <a:ext cx="25038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720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 rot="-1800000">
            <a:off x="720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6984000" y="1800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cxnSp>
        <p:nvCxnSpPr>
          <p:cNvPr id="26" name="Прямая соединительная линия 25"/>
          <p:cNvCxnSpPr>
            <a:cxnSpLocks noChangeShapeType="1"/>
          </p:cNvCxnSpPr>
          <p:nvPr/>
        </p:nvCxnSpPr>
        <p:spPr bwMode="auto">
          <a:xfrm>
            <a:off x="6984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7" name="Прямая соединительная линия 26"/>
          <p:cNvCxnSpPr>
            <a:cxnSpLocks noChangeShapeType="1"/>
          </p:cNvCxnSpPr>
          <p:nvPr/>
        </p:nvCxnSpPr>
        <p:spPr bwMode="auto">
          <a:xfrm rot="-1800000">
            <a:off x="6984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28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меньшей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утвердительной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0487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525323" grpId="0" animBg="1"/>
      <p:bldP spid="525323" grpId="1" animBg="1"/>
      <p:bldP spid="34" grpId="0" animBg="1"/>
      <p:bldP spid="34" grpId="1" animBg="1"/>
      <p:bldP spid="34" grpId="2" animBg="1"/>
      <p:bldP spid="34" grpId="3" animBg="1"/>
      <p:bldP spid="525325" grpId="0" animBg="1"/>
      <p:bldP spid="525325" grpId="1" animBg="1"/>
      <p:bldP spid="525325" grpId="2" animBg="1"/>
      <p:bldP spid="25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720000" y="2412000"/>
            <a:ext cx="1440000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1600" dirty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CC"/>
                </a:solidFill>
              </a:rPr>
              <a:t>Люди</a:t>
            </a: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sz="2400" dirty="0" smtClean="0">
                <a:solidFill>
                  <a:srgbClr val="0000CC"/>
                </a:solidFill>
              </a:rPr>
              <a:t/>
            </a:r>
            <a:br>
              <a:rPr lang="ru-RU" sz="2400" dirty="0" smtClean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6984000" y="2412000"/>
            <a:ext cx="1440001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ru-RU" dirty="0" smtClean="0">
                <a:solidFill>
                  <a:srgbClr val="0000CC"/>
                </a:solidFill>
              </a:rPr>
              <a:t>Люди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en-US" sz="2000" dirty="0">
                <a:solidFill>
                  <a:srgbClr val="0000CC"/>
                </a:solidFill>
              </a:rPr>
              <a:t/>
            </a:r>
            <a:br>
              <a:rPr lang="en-US" sz="2000" dirty="0">
                <a:solidFill>
                  <a:srgbClr val="0000CC"/>
                </a:solidFill>
              </a:rPr>
            </a:br>
            <a:r>
              <a:rPr lang="en-US" sz="2000" dirty="0">
                <a:solidFill>
                  <a:srgbClr val="0000CC"/>
                </a:solidFill>
              </a:rPr>
              <a:t/>
            </a:r>
            <a:br>
              <a:rPr lang="en-US" sz="2000" dirty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32000" y="2412000"/>
            <a:ext cx="3051605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люди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 </a:t>
            </a:r>
            <a:r>
              <a:rPr lang="ru-RU" sz="1400" dirty="0" smtClean="0"/>
              <a:t>–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греки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4644000" y="3600000"/>
            <a:ext cx="3101298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люди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 </a:t>
            </a:r>
            <a:r>
              <a:rPr lang="ru-RU" sz="1400" dirty="0" smtClean="0"/>
              <a:t>–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греки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152000" y="2808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endParaRPr lang="ru-RU" sz="9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152000" y="3240000"/>
            <a:ext cx="576000" cy="57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7416000" y="2808000"/>
            <a:ext cx="575999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416000" y="3240000"/>
            <a:ext cx="576001" cy="57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1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меньшей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утвердительной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0509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25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5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3" grpId="0" animBg="1"/>
      <p:bldP spid="525323" grpId="1" animBg="1"/>
      <p:bldP spid="24" grpId="0" build="p"/>
      <p:bldP spid="525337" grpId="0" animBg="1"/>
      <p:bldP spid="525337" grpId="1" animBg="1"/>
      <p:bldP spid="525337" grpId="2" animBg="1"/>
      <p:bldP spid="525337" grpId="3" animBg="1"/>
      <p:bldP spid="525325" grpId="0" animBg="1"/>
      <p:bldP spid="525325" grpId="1" animBg="1"/>
      <p:bldP spid="525325" grpId="2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720000" y="4752000"/>
            <a:ext cx="1440001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800" dirty="0" smtClean="0">
                <a:solidFill>
                  <a:srgbClr val="0000CC"/>
                </a:solidFill>
              </a:rPr>
              <a:t>M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en-US" sz="2200" dirty="0" smtClean="0">
                <a:solidFill>
                  <a:srgbClr val="0000CC"/>
                </a:solidFill>
              </a:rPr>
              <a:t/>
            </a:r>
            <a:br>
              <a:rPr lang="en-US" sz="2200" dirty="0" smtClean="0">
                <a:solidFill>
                  <a:srgbClr val="0000CC"/>
                </a:solidFill>
              </a:rPr>
            </a:br>
            <a:r>
              <a:rPr lang="ru-RU" sz="2200" dirty="0" smtClean="0">
                <a:solidFill>
                  <a:srgbClr val="0000CC"/>
                </a:solidFill>
              </a:rPr>
              <a:t/>
            </a:r>
            <a:br>
              <a:rPr lang="ru-RU" sz="2200" dirty="0" smtClean="0">
                <a:solidFill>
                  <a:srgbClr val="0000CC"/>
                </a:solidFill>
              </a:rPr>
            </a:br>
            <a:endParaRPr lang="ru-RU" sz="2200" dirty="0">
              <a:solidFill>
                <a:srgbClr val="0000CC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4000" y="360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ru-RU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ru-RU" sz="1400" dirty="0" smtClean="0"/>
              <a:t> не суть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232000" y="4788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6984000" y="2412000"/>
            <a:ext cx="1440001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800" dirty="0" smtClean="0">
                <a:solidFill>
                  <a:srgbClr val="0000CC"/>
                </a:solidFill>
              </a:rPr>
              <a:t>M</a:t>
            </a:r>
            <a:br>
              <a:rPr lang="en-US" sz="2800" dirty="0" smtClean="0">
                <a:solidFill>
                  <a:srgbClr val="0000CC"/>
                </a:solidFill>
              </a:rPr>
            </a:br>
            <a:r>
              <a:rPr lang="en-US" sz="2200" dirty="0" smtClean="0">
                <a:solidFill>
                  <a:srgbClr val="0000CC"/>
                </a:solidFill>
              </a:rPr>
              <a:t/>
            </a:r>
            <a:br>
              <a:rPr lang="en-US" sz="2200" dirty="0" smtClean="0">
                <a:solidFill>
                  <a:srgbClr val="0000CC"/>
                </a:solidFill>
              </a:rPr>
            </a:br>
            <a:endParaRPr lang="ru-RU" sz="2200" dirty="0" smtClean="0">
              <a:solidFill>
                <a:srgbClr val="0000CC"/>
              </a:solidFill>
            </a:endParaRPr>
          </a:p>
          <a:p>
            <a:pPr algn="ctr">
              <a:lnSpc>
                <a:spcPct val="60000"/>
              </a:lnSpc>
            </a:pPr>
            <a:r>
              <a:rPr lang="en-US" sz="2200" dirty="0" smtClean="0">
                <a:solidFill>
                  <a:srgbClr val="0000CC"/>
                </a:solidFill>
              </a:rPr>
              <a:t/>
            </a:r>
            <a:br>
              <a:rPr lang="en-US" sz="2200" dirty="0" smtClean="0">
                <a:solidFill>
                  <a:srgbClr val="0000CC"/>
                </a:solidFill>
              </a:rPr>
            </a:br>
            <a:endParaRPr lang="ru-RU" sz="2200" dirty="0">
              <a:solidFill>
                <a:srgbClr val="0000CC"/>
              </a:solidFill>
            </a:endParaRPr>
          </a:p>
        </p:txBody>
      </p:sp>
      <p:sp>
        <p:nvSpPr>
          <p:cNvPr id="34" name="Oval 6"/>
          <p:cNvSpPr>
            <a:spLocks noChangeAspect="1" noChangeArrowheads="1"/>
          </p:cNvSpPr>
          <p:nvPr/>
        </p:nvSpPr>
        <p:spPr bwMode="auto">
          <a:xfrm>
            <a:off x="7416000" y="2880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S</a:t>
            </a: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900" dirty="0">
              <a:solidFill>
                <a:srgbClr val="0000CC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416000" y="3240000"/>
            <a:ext cx="576000" cy="575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5" name="Oval 6"/>
          <p:cNvSpPr>
            <a:spLocks noChangeAspect="1" noChangeArrowheads="1"/>
          </p:cNvSpPr>
          <p:nvPr/>
        </p:nvSpPr>
        <p:spPr bwMode="auto">
          <a:xfrm>
            <a:off x="1152000" y="5400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S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720000" y="1800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/>
          <a:lstStyle/>
          <a:p>
            <a:pPr algn="ctr">
              <a:defRPr/>
            </a:pPr>
            <a:r>
              <a:rPr lang="en-US" kern="0" dirty="0"/>
              <a:t>BR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NT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720000" y="4140207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/>
              <a:t>D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M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R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endParaRPr lang="ru-RU" dirty="0"/>
          </a:p>
        </p:txBody>
      </p:sp>
      <p:sp>
        <p:nvSpPr>
          <p:cNvPr id="26" name="Oval 7"/>
          <p:cNvSpPr>
            <a:spLocks noChangeAspect="1" noChangeArrowheads="1"/>
          </p:cNvSpPr>
          <p:nvPr/>
        </p:nvSpPr>
        <p:spPr bwMode="auto">
          <a:xfrm>
            <a:off x="720000" y="2412000"/>
            <a:ext cx="1440001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800" dirty="0" smtClean="0">
                <a:solidFill>
                  <a:srgbClr val="0000CC"/>
                </a:solidFill>
              </a:rPr>
              <a:t>M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ru-RU" sz="2200" dirty="0" smtClean="0">
                <a:solidFill>
                  <a:srgbClr val="0000CC"/>
                </a:solidFill>
              </a:rPr>
              <a:t/>
            </a:r>
            <a:br>
              <a:rPr lang="ru-RU" sz="2200" dirty="0" smtClean="0">
                <a:solidFill>
                  <a:srgbClr val="0000CC"/>
                </a:solidFill>
              </a:rPr>
            </a:br>
            <a:endParaRPr lang="ru-RU" sz="2200" dirty="0" smtClean="0">
              <a:solidFill>
                <a:srgbClr val="0000CC"/>
              </a:solidFill>
            </a:endParaRPr>
          </a:p>
          <a:p>
            <a:pPr algn="ctr">
              <a:lnSpc>
                <a:spcPct val="60000"/>
              </a:lnSpc>
            </a:pPr>
            <a:r>
              <a:rPr lang="en-US" sz="2200" dirty="0" smtClean="0">
                <a:solidFill>
                  <a:srgbClr val="0000CC"/>
                </a:solidFill>
              </a:rPr>
              <a:t/>
            </a:r>
            <a:br>
              <a:rPr lang="en-US" sz="2200" dirty="0" smtClean="0">
                <a:solidFill>
                  <a:srgbClr val="0000CC"/>
                </a:solidFill>
              </a:rPr>
            </a:br>
            <a:endParaRPr lang="ru-RU" sz="2200" dirty="0">
              <a:solidFill>
                <a:srgbClr val="0000CC"/>
              </a:solidFill>
            </a:endParaRPr>
          </a:p>
        </p:txBody>
      </p:sp>
      <p:sp>
        <p:nvSpPr>
          <p:cNvPr id="28" name="Oval 6"/>
          <p:cNvSpPr>
            <a:spLocks noChangeAspect="1" noChangeArrowheads="1"/>
          </p:cNvSpPr>
          <p:nvPr/>
        </p:nvSpPr>
        <p:spPr bwMode="auto">
          <a:xfrm>
            <a:off x="1152000" y="2880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S</a:t>
            </a:r>
            <a:r>
              <a:rPr lang="ru-RU" sz="2400" dirty="0" smtClean="0">
                <a:solidFill>
                  <a:srgbClr val="0000CC"/>
                </a:solidFill>
              </a:rPr>
              <a:t/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900" dirty="0">
              <a:solidFill>
                <a:srgbClr val="0000CC"/>
              </a:solidFill>
            </a:endParaRPr>
          </a:p>
        </p:txBody>
      </p:sp>
      <p:sp>
        <p:nvSpPr>
          <p:cNvPr id="29" name="Oval 8"/>
          <p:cNvSpPr>
            <a:spLocks noChangeAspect="1" noChangeArrowheads="1"/>
          </p:cNvSpPr>
          <p:nvPr/>
        </p:nvSpPr>
        <p:spPr bwMode="auto">
          <a:xfrm>
            <a:off x="1188000" y="3240000"/>
            <a:ext cx="503237" cy="5032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32000" y="2412000"/>
            <a:ext cx="25038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2" name="Oval 14"/>
          <p:cNvSpPr>
            <a:spLocks noChangeAspect="1" noChangeArrowheads="1"/>
          </p:cNvSpPr>
          <p:nvPr/>
        </p:nvSpPr>
        <p:spPr bwMode="auto">
          <a:xfrm>
            <a:off x="1152000" y="5832000"/>
            <a:ext cx="576000" cy="57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>
            <a:off x="720000" y="414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rot="-1800000">
            <a:off x="720000" y="414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>
            <a:off x="720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9" name="Прямая соединительная линия 38"/>
          <p:cNvCxnSpPr>
            <a:cxnSpLocks noChangeShapeType="1"/>
          </p:cNvCxnSpPr>
          <p:nvPr/>
        </p:nvCxnSpPr>
        <p:spPr bwMode="auto">
          <a:xfrm rot="-1800000">
            <a:off x="720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40" name="Text Box 16"/>
          <p:cNvSpPr txBox="1">
            <a:spLocks noChangeArrowheads="1"/>
          </p:cNvSpPr>
          <p:nvPr/>
        </p:nvSpPr>
        <p:spPr bwMode="auto">
          <a:xfrm>
            <a:off x="6984000" y="1800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cxnSp>
        <p:nvCxnSpPr>
          <p:cNvPr id="41" name="Прямая соединительная линия 40"/>
          <p:cNvCxnSpPr>
            <a:cxnSpLocks noChangeShapeType="1"/>
          </p:cNvCxnSpPr>
          <p:nvPr/>
        </p:nvCxnSpPr>
        <p:spPr bwMode="auto">
          <a:xfrm>
            <a:off x="6984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2" name="Прямая соединительная линия 41"/>
          <p:cNvCxnSpPr>
            <a:cxnSpLocks noChangeShapeType="1"/>
          </p:cNvCxnSpPr>
          <p:nvPr/>
        </p:nvCxnSpPr>
        <p:spPr bwMode="auto">
          <a:xfrm rot="-1800000">
            <a:off x="6984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3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меньшей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утвердительной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62 0 " pathEditMode="relative" ptsTypes="AA">
                                      <p:cBhvr>
                                        <p:cTn id="29" dur="2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4" grpId="0" animBg="1"/>
      <p:bldP spid="525324" grpId="1" animBg="1"/>
      <p:bldP spid="25" grpId="0" build="p"/>
      <p:bldP spid="35" grpId="0" animBg="1"/>
      <p:bldP spid="35" grpId="1" animBg="1"/>
      <p:bldP spid="35" grpId="2" animBg="1"/>
      <p:bldP spid="35" grpId="3" animBg="1"/>
      <p:bldP spid="35" grpId="4" animBg="1"/>
      <p:bldP spid="22" grpId="0"/>
      <p:bldP spid="32" grpId="0" animBg="1"/>
      <p:bldP spid="32" grpId="1" animBg="1"/>
      <p:bldP spid="32" grpId="2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21" name="Oval 9"/>
          <p:cNvSpPr>
            <a:spLocks noChangeAspect="1" noChangeArrowheads="1"/>
          </p:cNvSpPr>
          <p:nvPr/>
        </p:nvSpPr>
        <p:spPr bwMode="auto">
          <a:xfrm>
            <a:off x="720000" y="4752000"/>
            <a:ext cx="1439999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Азиаты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r>
              <a:rPr lang="en-US" sz="1400" dirty="0">
                <a:solidFill>
                  <a:srgbClr val="0000CC"/>
                </a:solidFill>
              </a:rPr>
              <a:t/>
            </a:r>
            <a:br>
              <a:rPr lang="en-US" sz="1400" dirty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5319" name="Oval 7"/>
          <p:cNvSpPr>
            <a:spLocks noChangeAspect="1" noChangeArrowheads="1"/>
          </p:cNvSpPr>
          <p:nvPr/>
        </p:nvSpPr>
        <p:spPr bwMode="auto">
          <a:xfrm>
            <a:off x="720000" y="2412000"/>
            <a:ext cx="1440000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1600" dirty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CC"/>
                </a:solidFill>
              </a:rPr>
              <a:t>Люди</a:t>
            </a: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sz="2400" dirty="0" smtClean="0">
                <a:solidFill>
                  <a:srgbClr val="0000CC"/>
                </a:solidFill>
              </a:rPr>
              <a:t/>
            </a:r>
            <a:br>
              <a:rPr lang="ru-RU" sz="2400" dirty="0" smtClean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5323" name="Oval 11"/>
          <p:cNvSpPr>
            <a:spLocks noChangeAspect="1" noChangeArrowheads="1"/>
          </p:cNvSpPr>
          <p:nvPr/>
        </p:nvSpPr>
        <p:spPr bwMode="auto">
          <a:xfrm>
            <a:off x="6984000" y="2412000"/>
            <a:ext cx="1440001" cy="144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ru-RU" dirty="0" smtClean="0">
                <a:solidFill>
                  <a:srgbClr val="0000CC"/>
                </a:solidFill>
              </a:rPr>
              <a:t>Люди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en-US" sz="2000" dirty="0">
                <a:solidFill>
                  <a:srgbClr val="0000CC"/>
                </a:solidFill>
              </a:rPr>
              <a:t/>
            </a:r>
            <a:br>
              <a:rPr lang="en-US" sz="2000" dirty="0">
                <a:solidFill>
                  <a:srgbClr val="0000CC"/>
                </a:solidFill>
              </a:rPr>
            </a:br>
            <a:r>
              <a:rPr lang="en-US" sz="2000" dirty="0">
                <a:solidFill>
                  <a:srgbClr val="0000CC"/>
                </a:solidFill>
              </a:rPr>
              <a:t/>
            </a:r>
            <a:br>
              <a:rPr lang="en-US" sz="2000" dirty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32000" y="2412000"/>
            <a:ext cx="3051605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люди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 </a:t>
            </a:r>
            <a:r>
              <a:rPr lang="ru-RU" sz="1400" dirty="0" smtClean="0"/>
              <a:t>–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греки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4644000" y="3600000"/>
            <a:ext cx="3051605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люди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 </a:t>
            </a:r>
            <a:r>
              <a:rPr lang="ru-RU" sz="1400" dirty="0" smtClean="0"/>
              <a:t>–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греки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32000" y="4788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азиаты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азиаты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японцы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японцы</a:t>
            </a:r>
            <a:r>
              <a:rPr lang="ru-RU" sz="1400" dirty="0" smtClean="0"/>
              <a:t> –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поэты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поэты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5324" name="Oval 12"/>
          <p:cNvSpPr>
            <a:spLocks noChangeAspect="1" noChangeArrowheads="1"/>
          </p:cNvSpPr>
          <p:nvPr/>
        </p:nvSpPr>
        <p:spPr bwMode="auto">
          <a:xfrm>
            <a:off x="1008000" y="5148000"/>
            <a:ext cx="863999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Японцы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5326" name="Oval 14"/>
          <p:cNvSpPr>
            <a:spLocks noChangeAspect="1" noChangeArrowheads="1"/>
          </p:cNvSpPr>
          <p:nvPr/>
        </p:nvSpPr>
        <p:spPr bwMode="auto">
          <a:xfrm>
            <a:off x="1152000" y="5832000"/>
            <a:ext cx="576000" cy="57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18" name="Oval 6"/>
          <p:cNvSpPr>
            <a:spLocks noChangeAspect="1" noChangeArrowheads="1"/>
          </p:cNvSpPr>
          <p:nvPr/>
        </p:nvSpPr>
        <p:spPr bwMode="auto">
          <a:xfrm>
            <a:off x="1152000" y="2808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endParaRPr lang="ru-RU" sz="900" dirty="0">
              <a:solidFill>
                <a:srgbClr val="0000CC"/>
              </a:solidFill>
            </a:endParaRPr>
          </a:p>
        </p:txBody>
      </p:sp>
      <p:sp>
        <p:nvSpPr>
          <p:cNvPr id="525320" name="Oval 8"/>
          <p:cNvSpPr>
            <a:spLocks noChangeAspect="1" noChangeArrowheads="1"/>
          </p:cNvSpPr>
          <p:nvPr/>
        </p:nvSpPr>
        <p:spPr bwMode="auto">
          <a:xfrm>
            <a:off x="1152000" y="3240000"/>
            <a:ext cx="576000" cy="57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7" name="Oval 25"/>
          <p:cNvSpPr>
            <a:spLocks noChangeAspect="1" noChangeArrowheads="1"/>
          </p:cNvSpPr>
          <p:nvPr/>
        </p:nvSpPr>
        <p:spPr bwMode="auto">
          <a:xfrm>
            <a:off x="7416001" y="2808000"/>
            <a:ext cx="575999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5325" name="Oval 13"/>
          <p:cNvSpPr>
            <a:spLocks noChangeAspect="1" noChangeArrowheads="1"/>
          </p:cNvSpPr>
          <p:nvPr/>
        </p:nvSpPr>
        <p:spPr bwMode="auto">
          <a:xfrm>
            <a:off x="7416000" y="3240000"/>
            <a:ext cx="576000" cy="575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1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меньшей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утвердительной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62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25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21" grpId="0" animBg="1"/>
      <p:bldP spid="525321" grpId="1" animBg="1"/>
      <p:bldP spid="25" grpId="0" build="p"/>
      <p:bldP spid="525324" grpId="0" animBg="1"/>
      <p:bldP spid="525324" grpId="1" animBg="1"/>
      <p:bldP spid="525324" grpId="2" animBg="1"/>
      <p:bldP spid="525324" grpId="3" animBg="1"/>
      <p:bldP spid="525324" grpId="4" animBg="1"/>
      <p:bldP spid="525326" grpId="0" animBg="1"/>
      <p:bldP spid="525326" grpId="1" animBg="1"/>
      <p:bldP spid="525326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040000"/>
          </a:xfrm>
        </p:spPr>
        <p:txBody>
          <a:bodyPr rIns="90000"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утвердительной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определения силлогизма</a:t>
            </a:r>
            <a:r>
              <a:rPr lang="ru-RU" sz="1800" b="1" dirty="0" smtClean="0">
                <a:solidFill>
                  <a:schemeClr val="bg1"/>
                </a:solidFill>
              </a:rPr>
              <a:t>: средний термин, связь которого с обоими крайними терминами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отрицается</a:t>
            </a:r>
            <a:r>
              <a:rPr lang="ru-RU" sz="1800" b="1" dirty="0" smtClean="0">
                <a:solidFill>
                  <a:schemeClr val="bg1"/>
                </a:solidFill>
              </a:rPr>
              <a:t>, не может связать последние друг с другом каким-то определённым образом. 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В этом случае </a:t>
            </a:r>
            <a:r>
              <a:rPr lang="ru-RU" sz="1800" b="1" dirty="0" smtClean="0">
                <a:solidFill>
                  <a:srgbClr val="00FF00"/>
                </a:solidFill>
              </a:rPr>
              <a:t>средний термин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в сущности,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отсутствует</a:t>
            </a:r>
            <a:r>
              <a:rPr lang="ru-RU" sz="1800" b="1" dirty="0" smtClean="0">
                <a:solidFill>
                  <a:schemeClr val="bg1"/>
                </a:solidFill>
              </a:rPr>
              <a:t>, так что нет основания 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 lvl="2" eaLnBrk="1" hangingPunct="1"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ни для </a:t>
            </a:r>
            <a:r>
              <a:rPr lang="ru-RU" sz="1800" b="1" dirty="0" smtClean="0">
                <a:solidFill>
                  <a:srgbClr val="00FF00"/>
                </a:solidFill>
              </a:rPr>
              <a:t>утверждения</a:t>
            </a:r>
            <a:r>
              <a:rPr lang="ru-RU" sz="1800" b="1" dirty="0" smtClean="0">
                <a:solidFill>
                  <a:schemeClr val="bg1"/>
                </a:solidFill>
              </a:rPr>
              <a:t> (ведь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отрицательные</a:t>
            </a:r>
            <a:r>
              <a:rPr lang="ru-RU" sz="1800" b="1" dirty="0" smtClean="0">
                <a:solidFill>
                  <a:schemeClr val="bg1"/>
                </a:solidFill>
              </a:rPr>
              <a:t> посылки ничего не утверждают), </a:t>
            </a:r>
          </a:p>
          <a:p>
            <a:pPr lvl="2" eaLnBrk="1" hangingPunct="1"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ни для </a:t>
            </a:r>
            <a:r>
              <a:rPr lang="ru-RU" sz="1800" b="1" dirty="0" smtClean="0">
                <a:solidFill>
                  <a:srgbClr val="FF66FF"/>
                </a:solidFill>
              </a:rPr>
              <a:t>отрицания</a:t>
            </a:r>
            <a:r>
              <a:rPr lang="ru-RU" sz="1800" b="1" dirty="0" smtClean="0">
                <a:solidFill>
                  <a:schemeClr val="bg1"/>
                </a:solidFill>
              </a:rPr>
              <a:t> какой бы то ни было связи между крайними терминами (ведь понятия, не связанные посредством одного термина, могут оказаться связанными посредством другого).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посылок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7"/>
          <p:cNvSpPr>
            <a:spLocks noChangeAspect="1" noChangeArrowheads="1"/>
          </p:cNvSpPr>
          <p:nvPr/>
        </p:nvSpPr>
        <p:spPr bwMode="auto">
          <a:xfrm>
            <a:off x="6984000" y="241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P</a:t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20" name="Oval 8"/>
          <p:cNvSpPr>
            <a:spLocks noChangeAspect="1" noChangeArrowheads="1"/>
          </p:cNvSpPr>
          <p:nvPr/>
        </p:nvSpPr>
        <p:spPr bwMode="auto">
          <a:xfrm>
            <a:off x="8100000" y="2952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S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6984000" y="1800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6984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-1800000">
            <a:off x="6984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19" name="Oval 8"/>
          <p:cNvSpPr>
            <a:spLocks noChangeAspect="1" noChangeArrowheads="1"/>
          </p:cNvSpPr>
          <p:nvPr/>
        </p:nvSpPr>
        <p:spPr bwMode="auto">
          <a:xfrm>
            <a:off x="7164000" y="2952000"/>
            <a:ext cx="576000" cy="57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M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наличии отрицательной посылки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64000" y="3276000"/>
            <a:ext cx="25038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ru-RU" sz="1400" dirty="0" smtClean="0"/>
              <a:t> не 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-0.07865 0.00649 " pathEditMode="relative" rAng="0" ptsTypes="AA">
                                      <p:cBhvr>
                                        <p:cTn id="56" dur="2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20" grpId="0" animBg="1"/>
      <p:bldP spid="20" grpId="1" animBg="1"/>
      <p:bldP spid="20" grpId="2" animBg="1"/>
      <p:bldP spid="20" grpId="3" animBg="1"/>
      <p:bldP spid="20" grpId="4" animBg="1"/>
      <p:bldP spid="21" grpId="0"/>
      <p:bldP spid="19" grpId="0" animBg="1"/>
      <p:bldP spid="19" grpId="1" animBg="1"/>
      <p:bldP spid="13" grpId="0" build="p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924000" y="2592000"/>
            <a:ext cx="305372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киты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самки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00FF00"/>
                </a:solidFill>
              </a:rPr>
              <a:t>самка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FF00"/>
                </a:solidFill>
              </a:rPr>
              <a:t>самец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самцы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киты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киты</a:t>
            </a:r>
            <a:r>
              <a:rPr lang="en-US" sz="1400" dirty="0" smtClean="0"/>
              <a:t>?</a:t>
            </a:r>
            <a:endParaRPr lang="ru-RU" sz="1400" dirty="0" smtClean="0">
              <a:solidFill>
                <a:srgbClr val="FF66FF"/>
              </a:solidFill>
            </a:endParaRPr>
          </a:p>
        </p:txBody>
      </p:sp>
      <p:sp>
        <p:nvSpPr>
          <p:cNvPr id="9" name="Oval 7"/>
          <p:cNvSpPr>
            <a:spLocks noChangeAspect="1" noChangeArrowheads="1"/>
          </p:cNvSpPr>
          <p:nvPr/>
        </p:nvSpPr>
        <p:spPr bwMode="auto">
          <a:xfrm>
            <a:off x="6984000" y="241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Киты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/>
            </a:r>
            <a:br>
              <a:rPr lang="en-US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3" name="Oval 8"/>
          <p:cNvSpPr>
            <a:spLocks noChangeAspect="1" noChangeArrowheads="1"/>
          </p:cNvSpPr>
          <p:nvPr/>
        </p:nvSpPr>
        <p:spPr bwMode="auto">
          <a:xfrm>
            <a:off x="8100000" y="2952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Самцы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2" name="Oval 8"/>
          <p:cNvSpPr>
            <a:spLocks noChangeAspect="1" noChangeArrowheads="1"/>
          </p:cNvSpPr>
          <p:nvPr/>
        </p:nvSpPr>
        <p:spPr bwMode="auto">
          <a:xfrm>
            <a:off x="7164000" y="2952000"/>
            <a:ext cx="576000" cy="57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Самки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наличии отрицательной посылки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302 0 " pathEditMode="relative" ptsTypes="AA">
                                      <p:cBhvr>
                                        <p:cTn id="42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9" grpId="0" animBg="1"/>
      <p:bldP spid="9" grpId="1" animBg="1"/>
      <p:bldP spid="9" grpId="2" animBg="1"/>
      <p:bldP spid="13" grpId="0" animBg="1"/>
      <p:bldP spid="13" grpId="1" animBg="1"/>
      <p:bldP spid="13" grpId="2" animBg="1"/>
      <p:bldP spid="13" grpId="3" animBg="1"/>
      <p:bldP spid="13" grpId="4" animBg="1"/>
      <p:bldP spid="12" grpId="0" animBg="1"/>
      <p:bldP spid="12" grpId="1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0" name="Text Box 18"/>
          <p:cNvSpPr txBox="1">
            <a:spLocks noChangeArrowheads="1"/>
          </p:cNvSpPr>
          <p:nvPr/>
        </p:nvSpPr>
        <p:spPr bwMode="auto">
          <a:xfrm>
            <a:off x="6984000" y="4140000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/>
              <a:t>F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r>
              <a:rPr lang="en-US" kern="0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8" name="Oval 7"/>
          <p:cNvSpPr>
            <a:spLocks noChangeAspect="1" noChangeArrowheads="1"/>
          </p:cNvSpPr>
          <p:nvPr/>
        </p:nvSpPr>
        <p:spPr bwMode="auto">
          <a:xfrm>
            <a:off x="6984000" y="241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3" name="Oval 8"/>
          <p:cNvSpPr>
            <a:spLocks noChangeAspect="1" noChangeArrowheads="1"/>
          </p:cNvSpPr>
          <p:nvPr/>
        </p:nvSpPr>
        <p:spPr bwMode="auto">
          <a:xfrm>
            <a:off x="7164000" y="2952000"/>
            <a:ext cx="576000" cy="57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M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34" name="Oval 8"/>
          <p:cNvSpPr>
            <a:spLocks noChangeAspect="1" noChangeArrowheads="1"/>
          </p:cNvSpPr>
          <p:nvPr/>
        </p:nvSpPr>
        <p:spPr bwMode="auto">
          <a:xfrm>
            <a:off x="8100000" y="2952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S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6984000" y="1800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sp>
        <p:nvSpPr>
          <p:cNvPr id="37" name="Oval 3"/>
          <p:cNvSpPr>
            <a:spLocks noChangeAspect="1" noChangeArrowheads="1"/>
          </p:cNvSpPr>
          <p:nvPr/>
        </p:nvSpPr>
        <p:spPr bwMode="auto">
          <a:xfrm>
            <a:off x="6912000" y="4751999"/>
            <a:ext cx="1439999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vert="horz"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P</a:t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9" name="Oval 10"/>
          <p:cNvSpPr>
            <a:spLocks noChangeAspect="1" noChangeArrowheads="1"/>
          </p:cNvSpPr>
          <p:nvPr/>
        </p:nvSpPr>
        <p:spPr bwMode="auto">
          <a:xfrm>
            <a:off x="7812000" y="5364000"/>
            <a:ext cx="864000" cy="864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vert="horz" wrap="none" anchor="ctr" anchorCtr="1"/>
          <a:lstStyle/>
          <a:p>
            <a:pPr algn="ctr">
              <a:lnSpc>
                <a:spcPct val="80000"/>
              </a:lnSpc>
            </a:pPr>
            <a:r>
              <a:rPr lang="en-US" dirty="0" smtClean="0">
                <a:solidFill>
                  <a:srgbClr val="0000CC"/>
                </a:solidFill>
              </a:rPr>
              <a:t>S</a:t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endParaRPr lang="ru-RU" sz="1000" dirty="0" smtClean="0">
              <a:solidFill>
                <a:srgbClr val="0000CC"/>
              </a:solidFill>
            </a:endParaRPr>
          </a:p>
        </p:txBody>
      </p:sp>
      <p:sp>
        <p:nvSpPr>
          <p:cNvPr id="40" name="Oval 4"/>
          <p:cNvSpPr>
            <a:spLocks noChangeAspect="1" noChangeArrowheads="1"/>
          </p:cNvSpPr>
          <p:nvPr/>
        </p:nvSpPr>
        <p:spPr bwMode="auto">
          <a:xfrm>
            <a:off x="7992000" y="5688000"/>
            <a:ext cx="504000" cy="50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en-US" sz="1600" dirty="0" smtClean="0">
                <a:solidFill>
                  <a:srgbClr val="0000CC"/>
                </a:solidFill>
              </a:rPr>
              <a:t>M</a:t>
            </a:r>
            <a:endParaRPr lang="ru-RU" sz="1000" dirty="0">
              <a:solidFill>
                <a:srgbClr val="0000CC"/>
              </a:solidFill>
            </a:endParaRPr>
          </a:p>
        </p:txBody>
      </p:sp>
      <p:cxnSp>
        <p:nvCxnSpPr>
          <p:cNvPr id="16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6984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7" name="Прямая соединительная линия 16"/>
          <p:cNvCxnSpPr>
            <a:cxnSpLocks noChangeShapeType="1"/>
          </p:cNvCxnSpPr>
          <p:nvPr/>
        </p:nvCxnSpPr>
        <p:spPr bwMode="auto">
          <a:xfrm>
            <a:off x="6984000" y="414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 rot="-1800000">
            <a:off x="6984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9" name="Прямая соединительная линия 18"/>
          <p:cNvCxnSpPr>
            <a:cxnSpLocks noChangeShapeType="1"/>
          </p:cNvCxnSpPr>
          <p:nvPr/>
        </p:nvCxnSpPr>
        <p:spPr bwMode="auto">
          <a:xfrm rot="-1800000">
            <a:off x="6984000" y="414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21" name="TextBox 20"/>
          <p:cNvSpPr txBox="1"/>
          <p:nvPr/>
        </p:nvSpPr>
        <p:spPr>
          <a:xfrm>
            <a:off x="4464000" y="3276000"/>
            <a:ext cx="25038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ru-RU" sz="1400" dirty="0" smtClean="0"/>
              <a:t> не 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4464000" y="450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не суть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наличии отрицательной посылки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302 0 " pathEditMode="relative" ptsTypes="AA">
                                      <p:cBhvr>
                                        <p:cTn id="51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9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0" grpId="0"/>
      <p:bldP spid="37" grpId="0" animBg="1"/>
      <p:bldP spid="37" grpId="1" animBg="1"/>
      <p:bldP spid="37" grpId="2" animBg="1"/>
      <p:bldP spid="39" grpId="0" animBg="1"/>
      <p:bldP spid="39" grpId="1" animBg="1"/>
      <p:bldP spid="39" grpId="2" animBg="1"/>
      <p:bldP spid="39" grpId="3" animBg="1"/>
      <p:bldP spid="39" grpId="4" animBg="1"/>
      <p:bldP spid="40" grpId="0" animBg="1"/>
      <p:bldP spid="22" grpId="0" build="p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3"/>
          <p:cNvSpPr>
            <a:spLocks noChangeAspect="1" noChangeArrowheads="1"/>
          </p:cNvSpPr>
          <p:nvPr/>
        </p:nvSpPr>
        <p:spPr bwMode="auto">
          <a:xfrm>
            <a:off x="6912000" y="4751999"/>
            <a:ext cx="1440000" cy="1440001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vert="horz" wrap="none" anchor="ctr" anchorCtr="1"/>
          <a:lstStyle/>
          <a:p>
            <a:pPr algn="ctr">
              <a:lnSpc>
                <a:spcPct val="6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Мусульмане</a:t>
            </a:r>
            <a:r>
              <a:rPr lang="ru-RU" sz="1500" dirty="0" smtClean="0">
                <a:solidFill>
                  <a:srgbClr val="0000CC"/>
                </a:solidFill>
              </a:rPr>
              <a:t/>
            </a:r>
            <a:br>
              <a:rPr lang="ru-RU" sz="1500" dirty="0" smtClean="0">
                <a:solidFill>
                  <a:srgbClr val="0000CC"/>
                </a:solidFill>
              </a:rPr>
            </a:br>
            <a:r>
              <a:rPr lang="en-US" sz="1500" dirty="0" smtClean="0">
                <a:solidFill>
                  <a:srgbClr val="0000CC"/>
                </a:solidFill>
              </a:rPr>
              <a:t/>
            </a:r>
            <a:br>
              <a:rPr lang="en-US" sz="1500" dirty="0" smtClean="0">
                <a:solidFill>
                  <a:srgbClr val="0000CC"/>
                </a:solidFill>
              </a:rPr>
            </a:br>
            <a:r>
              <a:rPr lang="en-US" sz="1500" dirty="0" smtClean="0">
                <a:solidFill>
                  <a:srgbClr val="0000CC"/>
                </a:solidFill>
              </a:rPr>
              <a:t/>
            </a:r>
            <a:br>
              <a:rPr lang="en-US" sz="1500" dirty="0" smtClean="0">
                <a:solidFill>
                  <a:srgbClr val="0000CC"/>
                </a:solidFill>
              </a:rPr>
            </a:br>
            <a:endParaRPr lang="ru-RU" sz="1500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24000" y="4032000"/>
            <a:ext cx="374102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мусульмане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не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персы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перс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азиат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азиаты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мусульмане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мусульмане</a:t>
            </a:r>
            <a:r>
              <a:rPr lang="en-US" sz="1400" dirty="0" smtClean="0"/>
              <a:t>?</a:t>
            </a:r>
          </a:p>
        </p:txBody>
      </p:sp>
      <p:sp>
        <p:nvSpPr>
          <p:cNvPr id="22" name="Oval 7"/>
          <p:cNvSpPr>
            <a:spLocks noChangeAspect="1" noChangeArrowheads="1"/>
          </p:cNvSpPr>
          <p:nvPr/>
        </p:nvSpPr>
        <p:spPr bwMode="auto">
          <a:xfrm>
            <a:off x="6984000" y="241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Киты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/>
            </a:r>
            <a:br>
              <a:rPr lang="en-US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5" name="Oval 8"/>
          <p:cNvSpPr>
            <a:spLocks noChangeAspect="1" noChangeArrowheads="1"/>
          </p:cNvSpPr>
          <p:nvPr/>
        </p:nvSpPr>
        <p:spPr bwMode="auto">
          <a:xfrm>
            <a:off x="7164000" y="2952000"/>
            <a:ext cx="576000" cy="57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Самки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7" name="Oval 8"/>
          <p:cNvSpPr>
            <a:spLocks noChangeAspect="1" noChangeArrowheads="1"/>
          </p:cNvSpPr>
          <p:nvPr/>
        </p:nvSpPr>
        <p:spPr bwMode="auto">
          <a:xfrm>
            <a:off x="8100000" y="2952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Самцы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22" name="Oval 10"/>
          <p:cNvSpPr>
            <a:spLocks noChangeAspect="1" noChangeArrowheads="1"/>
          </p:cNvSpPr>
          <p:nvPr/>
        </p:nvSpPr>
        <p:spPr bwMode="auto">
          <a:xfrm>
            <a:off x="7812000" y="5364000"/>
            <a:ext cx="864000" cy="864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vert="horz"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>Азиаты</a:t>
            </a: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endParaRPr lang="ru-RU" sz="900" dirty="0" smtClean="0">
              <a:solidFill>
                <a:srgbClr val="0000CC"/>
              </a:solidFill>
            </a:endParaRPr>
          </a:p>
        </p:txBody>
      </p:sp>
      <p:sp>
        <p:nvSpPr>
          <p:cNvPr id="525316" name="Oval 4"/>
          <p:cNvSpPr>
            <a:spLocks noChangeAspect="1" noChangeArrowheads="1"/>
          </p:cNvSpPr>
          <p:nvPr/>
        </p:nvSpPr>
        <p:spPr bwMode="auto">
          <a:xfrm>
            <a:off x="7992000" y="5688000"/>
            <a:ext cx="504000" cy="50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100" dirty="0" smtClean="0">
                <a:solidFill>
                  <a:srgbClr val="0000CC"/>
                </a:solidFill>
              </a:rPr>
              <a:t>Персы</a:t>
            </a:r>
            <a:endParaRPr lang="ru-RU" sz="1000" dirty="0">
              <a:solidFill>
                <a:srgbClr val="0000C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4000" y="2592000"/>
            <a:ext cx="305372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киты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самки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00FF00"/>
                </a:solidFill>
              </a:rPr>
              <a:t>самка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FF00"/>
                </a:solidFill>
              </a:rPr>
              <a:t>самец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самцы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киты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киты</a:t>
            </a:r>
            <a:r>
              <a:rPr lang="en-US" sz="1400" dirty="0" smtClean="0"/>
              <a:t>?</a:t>
            </a:r>
            <a:endParaRPr lang="ru-RU" sz="1400" dirty="0" smtClean="0">
              <a:solidFill>
                <a:srgbClr val="FF66FF"/>
              </a:solidFill>
            </a:endParaRPr>
          </a:p>
        </p:txBody>
      </p:sp>
      <p:sp>
        <p:nvSpPr>
          <p:cNvPr id="1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наличии отрицательной посылки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302 0 " pathEditMode="relative" ptsTypes="AA">
                                      <p:cBhvr>
                                        <p:cTn id="38" dur="2000" spd="-100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5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9" grpId="2" animBg="1"/>
      <p:bldP spid="26" grpId="0" build="p"/>
      <p:bldP spid="525322" grpId="0" animBg="1"/>
      <p:bldP spid="525322" grpId="1" animBg="1"/>
      <p:bldP spid="525322" grpId="2" animBg="1"/>
      <p:bldP spid="525322" grpId="3" animBg="1"/>
      <p:bldP spid="525322" grpId="4" animBg="1"/>
      <p:bldP spid="525316" grpId="0" animBg="1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5" name="Text Box 23"/>
          <p:cNvSpPr txBox="1">
            <a:spLocks noChangeArrowheads="1"/>
          </p:cNvSpPr>
          <p:nvPr/>
        </p:nvSpPr>
        <p:spPr bwMode="auto">
          <a:xfrm>
            <a:off x="720000" y="4140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>
                <a:solidFill>
                  <a:schemeClr val="accent3"/>
                </a:solidFill>
              </a:rPr>
              <a:t>FR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r>
              <a:rPr lang="en-US" kern="0" dirty="0">
                <a:solidFill>
                  <a:srgbClr val="00FFFF"/>
                </a:solidFill>
              </a:rPr>
              <a:t>I</a:t>
            </a:r>
            <a:r>
              <a:rPr lang="en-US" kern="0" dirty="0">
                <a:solidFill>
                  <a:schemeClr val="accent3"/>
                </a:solidFill>
              </a:rPr>
              <a:t>S</a:t>
            </a:r>
            <a:r>
              <a:rPr lang="en-US" kern="0" dirty="0">
                <a:solidFill>
                  <a:srgbClr val="00FFFF"/>
                </a:solidFill>
              </a:rPr>
              <a:t>O</a:t>
            </a:r>
            <a:r>
              <a:rPr lang="en-US" kern="0" dirty="0">
                <a:solidFill>
                  <a:schemeClr val="accent3"/>
                </a:solidFill>
              </a:rPr>
              <a:t>N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40" name="Oval 7"/>
          <p:cNvSpPr>
            <a:spLocks noChangeAspect="1" noChangeArrowheads="1"/>
          </p:cNvSpPr>
          <p:nvPr/>
        </p:nvSpPr>
        <p:spPr bwMode="auto">
          <a:xfrm>
            <a:off x="6984000" y="241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2" name="Oval 8"/>
          <p:cNvSpPr>
            <a:spLocks noChangeAspect="1" noChangeArrowheads="1"/>
          </p:cNvSpPr>
          <p:nvPr/>
        </p:nvSpPr>
        <p:spPr bwMode="auto">
          <a:xfrm>
            <a:off x="7164000" y="2952000"/>
            <a:ext cx="576000" cy="57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M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43" name="Oval 8"/>
          <p:cNvSpPr>
            <a:spLocks noChangeAspect="1" noChangeArrowheads="1"/>
          </p:cNvSpPr>
          <p:nvPr/>
        </p:nvSpPr>
        <p:spPr bwMode="auto">
          <a:xfrm>
            <a:off x="8100000" y="2952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S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44" name="Text Box 16"/>
          <p:cNvSpPr txBox="1">
            <a:spLocks noChangeArrowheads="1"/>
          </p:cNvSpPr>
          <p:nvPr/>
        </p:nvSpPr>
        <p:spPr bwMode="auto">
          <a:xfrm>
            <a:off x="6984000" y="1800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/>
              <a:t>C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/>
              <a:t>M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N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endParaRPr lang="ru-RU" dirty="0"/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6984000" y="4140000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kern="0" dirty="0"/>
              <a:t>F</a:t>
            </a:r>
            <a:r>
              <a:rPr lang="en-US" kern="0" dirty="0">
                <a:solidFill>
                  <a:srgbClr val="00FFFF"/>
                </a:solidFill>
              </a:rPr>
              <a:t>E</a:t>
            </a:r>
            <a:r>
              <a:rPr lang="en-US" kern="0" dirty="0"/>
              <a:t>S</a:t>
            </a:r>
            <a:r>
              <a:rPr lang="en-US" kern="0" dirty="0">
                <a:solidFill>
                  <a:srgbClr val="00FFFF"/>
                </a:solidFill>
              </a:rPr>
              <a:t>A</a:t>
            </a:r>
            <a:r>
              <a:rPr lang="en-US" kern="0" dirty="0">
                <a:solidFill>
                  <a:schemeClr val="accent3"/>
                </a:solidFill>
              </a:rPr>
              <a:t>P</a:t>
            </a:r>
            <a:r>
              <a:rPr lang="en-US" kern="0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3" name="Oval 22"/>
          <p:cNvSpPr>
            <a:spLocks noChangeAspect="1" noChangeArrowheads="1"/>
          </p:cNvSpPr>
          <p:nvPr/>
        </p:nvSpPr>
        <p:spPr bwMode="auto">
          <a:xfrm>
            <a:off x="720000" y="475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5" name="Oval 19"/>
          <p:cNvSpPr>
            <a:spLocks noChangeAspect="1" noChangeArrowheads="1"/>
          </p:cNvSpPr>
          <p:nvPr/>
        </p:nvSpPr>
        <p:spPr bwMode="auto">
          <a:xfrm>
            <a:off x="828000" y="5868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en-US" sz="2000" dirty="0" smtClean="0">
                <a:solidFill>
                  <a:srgbClr val="0000CC"/>
                </a:solidFill>
              </a:rPr>
              <a:t>S</a:t>
            </a:r>
            <a:endParaRPr lang="ru-RU" sz="4800" dirty="0">
              <a:solidFill>
                <a:srgbClr val="0000CC"/>
              </a:solidFill>
            </a:endParaRPr>
          </a:p>
        </p:txBody>
      </p:sp>
      <p:cxnSp>
        <p:nvCxnSpPr>
          <p:cNvPr id="23" name="Прямая соединительная линия 22"/>
          <p:cNvCxnSpPr>
            <a:cxnSpLocks noChangeShapeType="1"/>
          </p:cNvCxnSpPr>
          <p:nvPr/>
        </p:nvCxnSpPr>
        <p:spPr bwMode="auto">
          <a:xfrm>
            <a:off x="6984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4" name="Прямая соединительная линия 23"/>
          <p:cNvCxnSpPr>
            <a:cxnSpLocks noChangeShapeType="1"/>
          </p:cNvCxnSpPr>
          <p:nvPr/>
        </p:nvCxnSpPr>
        <p:spPr bwMode="auto">
          <a:xfrm>
            <a:off x="6984000" y="414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5" name="Прямая соединительная линия 24"/>
          <p:cNvCxnSpPr>
            <a:cxnSpLocks noChangeShapeType="1"/>
          </p:cNvCxnSpPr>
          <p:nvPr/>
        </p:nvCxnSpPr>
        <p:spPr bwMode="auto">
          <a:xfrm>
            <a:off x="720000" y="414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6" name="Прямая соединительная линия 25"/>
          <p:cNvCxnSpPr>
            <a:cxnSpLocks noChangeShapeType="1"/>
          </p:cNvCxnSpPr>
          <p:nvPr/>
        </p:nvCxnSpPr>
        <p:spPr bwMode="auto">
          <a:xfrm rot="-1800000">
            <a:off x="6984000" y="180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8" name="Прямая соединительная линия 27"/>
          <p:cNvCxnSpPr>
            <a:cxnSpLocks noChangeShapeType="1"/>
          </p:cNvCxnSpPr>
          <p:nvPr/>
        </p:nvCxnSpPr>
        <p:spPr bwMode="auto">
          <a:xfrm rot="-1800000">
            <a:off x="6984000" y="414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9" name="Прямая соединительная линия 28"/>
          <p:cNvCxnSpPr>
            <a:cxnSpLocks noChangeShapeType="1"/>
          </p:cNvCxnSpPr>
          <p:nvPr/>
        </p:nvCxnSpPr>
        <p:spPr bwMode="auto">
          <a:xfrm rot="-1800000">
            <a:off x="720000" y="4140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32" name="Oval 3"/>
          <p:cNvSpPr>
            <a:spLocks noChangeAspect="1" noChangeArrowheads="1"/>
          </p:cNvSpPr>
          <p:nvPr/>
        </p:nvSpPr>
        <p:spPr bwMode="auto">
          <a:xfrm>
            <a:off x="6912000" y="4751999"/>
            <a:ext cx="1439999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vert="horz" wrap="none" anchor="ctr" anchorCtr="1"/>
          <a:lstStyle/>
          <a:p>
            <a:pPr algn="ctr">
              <a:lnSpc>
                <a:spcPct val="6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P</a:t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en-US" sz="2400" dirty="0" smtClean="0">
                <a:solidFill>
                  <a:srgbClr val="0000CC"/>
                </a:solidFill>
              </a:rPr>
              <a:t/>
            </a:r>
            <a:br>
              <a:rPr lang="en-US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4" name="Oval 10"/>
          <p:cNvSpPr>
            <a:spLocks noChangeAspect="1" noChangeArrowheads="1"/>
          </p:cNvSpPr>
          <p:nvPr/>
        </p:nvSpPr>
        <p:spPr bwMode="auto">
          <a:xfrm>
            <a:off x="7812000" y="5364000"/>
            <a:ext cx="864000" cy="864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vert="horz" wrap="none" anchor="ctr" anchorCtr="1"/>
          <a:lstStyle/>
          <a:p>
            <a:pPr algn="ctr">
              <a:lnSpc>
                <a:spcPct val="80000"/>
              </a:lnSpc>
            </a:pPr>
            <a:r>
              <a:rPr lang="en-US" dirty="0" smtClean="0">
                <a:solidFill>
                  <a:srgbClr val="0000CC"/>
                </a:solidFill>
              </a:rPr>
              <a:t>S</a:t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endParaRPr lang="ru-RU" sz="1000" dirty="0" smtClean="0">
              <a:solidFill>
                <a:srgbClr val="0000CC"/>
              </a:solidFill>
            </a:endParaRPr>
          </a:p>
        </p:txBody>
      </p:sp>
      <p:sp>
        <p:nvSpPr>
          <p:cNvPr id="35" name="Oval 4"/>
          <p:cNvSpPr>
            <a:spLocks noChangeAspect="1" noChangeArrowheads="1"/>
          </p:cNvSpPr>
          <p:nvPr/>
        </p:nvSpPr>
        <p:spPr bwMode="auto">
          <a:xfrm>
            <a:off x="7992000" y="5688000"/>
            <a:ext cx="504000" cy="50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en-US" sz="1600" dirty="0" smtClean="0">
                <a:solidFill>
                  <a:srgbClr val="0000CC"/>
                </a:solidFill>
              </a:rPr>
              <a:t>M</a:t>
            </a:r>
            <a:endParaRPr lang="ru-RU" sz="1000" dirty="0">
              <a:solidFill>
                <a:srgbClr val="0000CC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464000" y="3276000"/>
            <a:ext cx="25038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ru-RU" sz="1400" dirty="0" smtClean="0"/>
              <a:t> не 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ru-RU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4464000" y="450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не суть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2268000" y="5724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66FF"/>
                </a:solidFill>
              </a:rPr>
              <a:t>P </a:t>
            </a:r>
            <a:r>
              <a:rPr lang="ru-RU" sz="1400" dirty="0" smtClean="0"/>
              <a:t>не суть</a:t>
            </a:r>
            <a:r>
              <a:rPr lang="en-US" sz="1400" dirty="0" smtClean="0">
                <a:solidFill>
                  <a:srgbClr val="00FF00"/>
                </a:solidFill>
              </a:rPr>
              <a:t> M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 </a:t>
            </a:r>
            <a:r>
              <a:rPr lang="ru-RU" sz="1400" dirty="0" smtClean="0"/>
              <a:t>суть</a:t>
            </a:r>
            <a:r>
              <a:rPr lang="en-US" sz="1400" dirty="0" smtClean="0">
                <a:solidFill>
                  <a:srgbClr val="FFFF00"/>
                </a:solidFill>
              </a:rPr>
              <a:t> S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4" name="Oval 20"/>
          <p:cNvSpPr>
            <a:spLocks noChangeAspect="1" noChangeArrowheads="1"/>
          </p:cNvSpPr>
          <p:nvPr/>
        </p:nvSpPr>
        <p:spPr bwMode="auto">
          <a:xfrm>
            <a:off x="1332000" y="5616000"/>
            <a:ext cx="719999" cy="72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наличии отрицательной посылки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5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083 0 " pathEditMode="relative" ptsTypes="AA">
                                      <p:cBhvr>
                                        <p:cTn id="51" dur="20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5" grpId="0"/>
      <p:bldP spid="53" grpId="0" animBg="1"/>
      <p:bldP spid="53" grpId="1" animBg="1"/>
      <p:bldP spid="55" grpId="0" animBg="1"/>
      <p:bldP spid="55" grpId="1" animBg="1"/>
      <p:bldP spid="55" grpId="2" animBg="1"/>
      <p:bldP spid="55" grpId="3" animBg="1"/>
      <p:bldP spid="38" grpId="0" build="p"/>
      <p:bldP spid="54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34" name="Oval 22"/>
          <p:cNvSpPr>
            <a:spLocks noChangeAspect="1" noChangeArrowheads="1"/>
          </p:cNvSpPr>
          <p:nvPr/>
        </p:nvSpPr>
        <p:spPr bwMode="auto">
          <a:xfrm>
            <a:off x="720000" y="475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Азиаты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68000" y="5472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66FF"/>
                </a:solidFill>
              </a:rPr>
              <a:t>азиаты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арабы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арабы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азиаты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/>
              <a:t>или не </a:t>
            </a:r>
            <a:r>
              <a:rPr lang="ru-RU" sz="1400" dirty="0" smtClean="0">
                <a:solidFill>
                  <a:srgbClr val="FF66FF"/>
                </a:solidFill>
              </a:rPr>
              <a:t>азиаты</a:t>
            </a:r>
            <a:r>
              <a:rPr lang="en-US" sz="1400" dirty="0" smtClean="0"/>
              <a:t>?</a:t>
            </a:r>
            <a:endParaRPr lang="ru-RU" sz="1400" dirty="0" smtClean="0"/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37" name="Oval 7"/>
          <p:cNvSpPr>
            <a:spLocks noChangeAspect="1" noChangeArrowheads="1"/>
          </p:cNvSpPr>
          <p:nvPr/>
        </p:nvSpPr>
        <p:spPr bwMode="auto">
          <a:xfrm>
            <a:off x="6984000" y="2412000"/>
            <a:ext cx="1440000" cy="144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6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Киты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/>
            </a:r>
            <a:br>
              <a:rPr lang="en-US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r>
              <a:rPr lang="en-US" sz="1600" dirty="0">
                <a:solidFill>
                  <a:srgbClr val="0000CC"/>
                </a:solidFill>
              </a:rPr>
              <a:t/>
            </a:r>
            <a:br>
              <a:rPr lang="en-US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39" name="Oval 8"/>
          <p:cNvSpPr>
            <a:spLocks noChangeAspect="1" noChangeArrowheads="1"/>
          </p:cNvSpPr>
          <p:nvPr/>
        </p:nvSpPr>
        <p:spPr bwMode="auto">
          <a:xfrm>
            <a:off x="7164000" y="2952000"/>
            <a:ext cx="576000" cy="57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Самки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40" name="Oval 8"/>
          <p:cNvSpPr>
            <a:spLocks noChangeAspect="1" noChangeArrowheads="1"/>
          </p:cNvSpPr>
          <p:nvPr/>
        </p:nvSpPr>
        <p:spPr bwMode="auto">
          <a:xfrm>
            <a:off x="8100000" y="2952000"/>
            <a:ext cx="576000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Самцы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5331" name="Oval 19"/>
          <p:cNvSpPr>
            <a:spLocks noChangeAspect="1" noChangeArrowheads="1"/>
          </p:cNvSpPr>
          <p:nvPr/>
        </p:nvSpPr>
        <p:spPr bwMode="auto">
          <a:xfrm>
            <a:off x="828000" y="5868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Поэты</a:t>
            </a:r>
            <a:endParaRPr lang="ru-RU" sz="3600" dirty="0">
              <a:solidFill>
                <a:srgbClr val="0000CC"/>
              </a:solidFill>
            </a:endParaRPr>
          </a:p>
        </p:txBody>
      </p:sp>
      <p:sp>
        <p:nvSpPr>
          <p:cNvPr id="20" name="Oval 3"/>
          <p:cNvSpPr>
            <a:spLocks noChangeAspect="1" noChangeArrowheads="1"/>
          </p:cNvSpPr>
          <p:nvPr/>
        </p:nvSpPr>
        <p:spPr bwMode="auto">
          <a:xfrm>
            <a:off x="6912000" y="4751999"/>
            <a:ext cx="1440000" cy="1440001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vert="horz" wrap="none" anchor="ctr" anchorCtr="1"/>
          <a:lstStyle/>
          <a:p>
            <a:pPr algn="ctr">
              <a:lnSpc>
                <a:spcPct val="6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Мусульмане</a:t>
            </a:r>
            <a:r>
              <a:rPr lang="ru-RU" sz="1500" dirty="0" smtClean="0">
                <a:solidFill>
                  <a:srgbClr val="0000CC"/>
                </a:solidFill>
              </a:rPr>
              <a:t/>
            </a:r>
            <a:br>
              <a:rPr lang="ru-RU" sz="1500" dirty="0" smtClean="0">
                <a:solidFill>
                  <a:srgbClr val="0000CC"/>
                </a:solidFill>
              </a:rPr>
            </a:br>
            <a:r>
              <a:rPr lang="en-US" sz="1500" dirty="0" smtClean="0">
                <a:solidFill>
                  <a:srgbClr val="0000CC"/>
                </a:solidFill>
              </a:rPr>
              <a:t/>
            </a:r>
            <a:br>
              <a:rPr lang="en-US" sz="1500" dirty="0" smtClean="0">
                <a:solidFill>
                  <a:srgbClr val="0000CC"/>
                </a:solidFill>
              </a:rPr>
            </a:br>
            <a:r>
              <a:rPr lang="en-US" sz="1500" dirty="0" smtClean="0">
                <a:solidFill>
                  <a:srgbClr val="0000CC"/>
                </a:solidFill>
              </a:rPr>
              <a:t/>
            </a:r>
            <a:br>
              <a:rPr lang="en-US" sz="1500" dirty="0" smtClean="0">
                <a:solidFill>
                  <a:srgbClr val="0000CC"/>
                </a:solidFill>
              </a:rPr>
            </a:br>
            <a:endParaRPr lang="ru-RU" sz="1500" dirty="0">
              <a:solidFill>
                <a:srgbClr val="0000CC"/>
              </a:solidFill>
            </a:endParaRPr>
          </a:p>
        </p:txBody>
      </p:sp>
      <p:sp>
        <p:nvSpPr>
          <p:cNvPr id="21" name="Oval 10"/>
          <p:cNvSpPr>
            <a:spLocks noChangeAspect="1" noChangeArrowheads="1"/>
          </p:cNvSpPr>
          <p:nvPr/>
        </p:nvSpPr>
        <p:spPr bwMode="auto">
          <a:xfrm>
            <a:off x="7812000" y="5364000"/>
            <a:ext cx="864000" cy="864001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vert="horz"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>Азиаты</a:t>
            </a:r>
            <a:r>
              <a:rPr lang="en-US" sz="1400" dirty="0" smtClean="0">
                <a:solidFill>
                  <a:srgbClr val="0000CC"/>
                </a:solidFill>
              </a:rPr>
              <a:t/>
            </a:r>
            <a:br>
              <a:rPr lang="en-US" sz="1400" dirty="0" smtClean="0">
                <a:solidFill>
                  <a:srgbClr val="0000CC"/>
                </a:solidFill>
              </a:rPr>
            </a:b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endParaRPr lang="ru-RU" sz="900" dirty="0" smtClean="0">
              <a:solidFill>
                <a:srgbClr val="0000CC"/>
              </a:solidFill>
            </a:endParaRPr>
          </a:p>
        </p:txBody>
      </p:sp>
      <p:sp>
        <p:nvSpPr>
          <p:cNvPr id="22" name="Oval 4"/>
          <p:cNvSpPr>
            <a:spLocks noChangeAspect="1" noChangeArrowheads="1"/>
          </p:cNvSpPr>
          <p:nvPr/>
        </p:nvSpPr>
        <p:spPr bwMode="auto">
          <a:xfrm>
            <a:off x="7992000" y="5688000"/>
            <a:ext cx="504000" cy="50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100" dirty="0" smtClean="0">
                <a:solidFill>
                  <a:srgbClr val="0000CC"/>
                </a:solidFill>
              </a:rPr>
              <a:t>Персы</a:t>
            </a:r>
            <a:endParaRPr lang="ru-RU" sz="1000" dirty="0">
              <a:solidFill>
                <a:srgbClr val="00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24000" y="2592000"/>
            <a:ext cx="305372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киты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–</a:t>
            </a:r>
            <a:r>
              <a:rPr lang="en-US" sz="1400" dirty="0" smtClean="0">
                <a:solidFill>
                  <a:srgbClr val="00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самки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00FF00"/>
                </a:solidFill>
              </a:rPr>
              <a:t>самка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FF00"/>
                </a:solidFill>
              </a:rPr>
              <a:t>самец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самцы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киты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киты</a:t>
            </a:r>
            <a:r>
              <a:rPr lang="en-US" sz="1400" dirty="0" smtClean="0"/>
              <a:t>?</a:t>
            </a:r>
            <a:endParaRPr lang="ru-RU" sz="1400" dirty="0" smtClean="0">
              <a:solidFill>
                <a:srgbClr val="FF66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4000" y="4032000"/>
            <a:ext cx="374102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мусульмане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не</a:t>
            </a:r>
            <a:r>
              <a:rPr lang="en-US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персы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перс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FF00"/>
                </a:solidFill>
              </a:rPr>
              <a:t>азиат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азиаты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мусульмане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или не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мусульмане</a:t>
            </a:r>
            <a:r>
              <a:rPr lang="en-US" sz="1400" dirty="0" smtClean="0"/>
              <a:t>?</a:t>
            </a:r>
          </a:p>
        </p:txBody>
      </p:sp>
      <p:sp>
        <p:nvSpPr>
          <p:cNvPr id="525332" name="Oval 20"/>
          <p:cNvSpPr>
            <a:spLocks noChangeAspect="1" noChangeArrowheads="1"/>
          </p:cNvSpPr>
          <p:nvPr/>
        </p:nvSpPr>
        <p:spPr bwMode="auto">
          <a:xfrm>
            <a:off x="1332000" y="5616000"/>
            <a:ext cx="719999" cy="72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400" dirty="0" smtClean="0">
                <a:solidFill>
                  <a:srgbClr val="0000CC"/>
                </a:solidFill>
              </a:rPr>
              <a:t> </a:t>
            </a:r>
            <a:r>
              <a:rPr lang="ru-RU" sz="1400" dirty="0" smtClean="0">
                <a:solidFill>
                  <a:srgbClr val="0000CC"/>
                </a:solidFill>
              </a:rPr>
              <a:t>Арабы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Паралогизмы четвёртой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при наличии отрицательной посылки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5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3 0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5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34" grpId="0" animBg="1"/>
      <p:bldP spid="525334" grpId="1" animBg="1"/>
      <p:bldP spid="525334" grpId="2" animBg="1"/>
      <p:bldP spid="27" grpId="0" build="p"/>
      <p:bldP spid="525331" grpId="0" animBg="1"/>
      <p:bldP spid="525331" grpId="1" animBg="1"/>
      <p:bldP spid="525331" grpId="2" animBg="1"/>
      <p:bldP spid="525331" grpId="3" animBg="1"/>
      <p:bldP spid="525331" grpId="4" animBg="1"/>
      <p:bldP spid="525332" grpId="0" animBg="1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1438" y="5724525"/>
            <a:ext cx="41402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90000" anchor="b" anchorCtr="1"/>
          <a:lstStyle/>
          <a:p>
            <a:pPr algn="ctr"/>
            <a:r>
              <a:rPr lang="ru-RU" sz="1600" dirty="0"/>
              <a:t>Назначение </a:t>
            </a:r>
            <a:r>
              <a:rPr lang="ru-RU" sz="1600" dirty="0">
                <a:solidFill>
                  <a:srgbClr val="00FFFF"/>
                </a:solidFill>
              </a:rPr>
              <a:t>третьей</a:t>
            </a:r>
            <a:r>
              <a:rPr lang="ru-RU" sz="1600" dirty="0"/>
              <a:t> фигуры – </a:t>
            </a:r>
            <a:br>
              <a:rPr lang="ru-RU" sz="1600" dirty="0"/>
            </a:br>
            <a:r>
              <a:rPr lang="ru-RU" sz="1600" dirty="0" smtClean="0"/>
              <a:t>демонстрация </a:t>
            </a:r>
            <a:r>
              <a:rPr lang="ru-RU" sz="1600" dirty="0" smtClean="0">
                <a:solidFill>
                  <a:srgbClr val="00FF00"/>
                </a:solidFill>
              </a:rPr>
              <a:t>неправомерности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обобщений </a:t>
            </a:r>
            <a:r>
              <a:rPr lang="ru-RU" sz="1600" dirty="0" smtClean="0"/>
              <a:t>и невозможности сформулировать общее правило.</a:t>
            </a:r>
            <a:endParaRPr lang="ru-RU" sz="1600" dirty="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284663" y="5724525"/>
            <a:ext cx="47879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90000" anchor="b" anchorCtr="1"/>
          <a:lstStyle/>
          <a:p>
            <a:pPr algn="ctr"/>
            <a:r>
              <a:rPr lang="ru-RU" sz="1600" dirty="0" smtClean="0">
                <a:solidFill>
                  <a:srgbClr val="FFFFFF"/>
                </a:solidFill>
              </a:rPr>
              <a:t>Назначение </a:t>
            </a:r>
            <a:r>
              <a:rPr lang="ru-RU" sz="1600" dirty="0" smtClean="0">
                <a:solidFill>
                  <a:srgbClr val="00FFFF"/>
                </a:solidFill>
              </a:rPr>
              <a:t>четвёртой</a:t>
            </a:r>
            <a:r>
              <a:rPr lang="ru-RU" sz="1600" dirty="0" smtClean="0">
                <a:solidFill>
                  <a:srgbClr val="FFFFFF"/>
                </a:solidFill>
              </a:rPr>
              <a:t> фигуры – </a:t>
            </a:r>
            <a:br>
              <a:rPr lang="ru-RU" sz="1600" dirty="0" smtClean="0">
                <a:solidFill>
                  <a:srgbClr val="FFFFFF"/>
                </a:solidFill>
              </a:rPr>
            </a:br>
            <a:r>
              <a:rPr lang="ru-RU" sz="1600" dirty="0" smtClean="0"/>
              <a:t> демонстрация </a:t>
            </a:r>
            <a:r>
              <a:rPr lang="ru-RU" sz="1600" dirty="0" smtClean="0">
                <a:solidFill>
                  <a:srgbClr val="00FF00"/>
                </a:solidFill>
              </a:rPr>
              <a:t>неправомерности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утвердительных обобщений</a:t>
            </a:r>
            <a:r>
              <a:rPr lang="ru-RU" sz="1600" dirty="0" smtClean="0">
                <a:solidFill>
                  <a:srgbClr val="FFFFFF"/>
                </a:solidFill>
              </a:rPr>
              <a:t>, а также </a:t>
            </a:r>
            <a:r>
              <a:rPr lang="ru-RU" sz="1600" dirty="0" smtClean="0">
                <a:solidFill>
                  <a:srgbClr val="00FF00"/>
                </a:solidFill>
              </a:rPr>
              <a:t>обоснование целесообразности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84663" y="2952750"/>
            <a:ext cx="47879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rIns="36000" bIns="90000" anchor="b" anchorCtr="1"/>
          <a:lstStyle/>
          <a:p>
            <a:pPr algn="ctr"/>
            <a:r>
              <a:rPr lang="ru-RU" sz="1600" dirty="0"/>
              <a:t>Назначение </a:t>
            </a:r>
            <a:r>
              <a:rPr lang="ru-RU" sz="1600" dirty="0">
                <a:solidFill>
                  <a:srgbClr val="00FFFF"/>
                </a:solidFill>
              </a:rPr>
              <a:t>второй</a:t>
            </a:r>
            <a:r>
              <a:rPr lang="ru-RU" sz="1600" dirty="0"/>
              <a:t> фигуры – </a:t>
            </a:r>
            <a:br>
              <a:rPr lang="ru-RU" sz="1600" dirty="0"/>
            </a:br>
            <a:r>
              <a:rPr lang="ru-RU" sz="1600" dirty="0">
                <a:solidFill>
                  <a:srgbClr val="00FF00"/>
                </a:solidFill>
              </a:rPr>
              <a:t>отвержение ложного подчинения</a:t>
            </a:r>
            <a:r>
              <a:rPr lang="ru-RU" sz="1600" dirty="0"/>
              <a:t>, в том числе</a:t>
            </a:r>
            <a:br>
              <a:rPr lang="ru-RU" sz="1600" dirty="0"/>
            </a:br>
            <a:r>
              <a:rPr lang="ru-RU" sz="1600" dirty="0" smtClean="0"/>
              <a:t>обоснование неправомерности </a:t>
            </a:r>
            <a:r>
              <a:rPr lang="ru-RU" sz="1600" dirty="0"/>
              <a:t>подведения </a:t>
            </a:r>
            <a:br>
              <a:rPr lang="ru-RU" sz="1600" dirty="0"/>
            </a:br>
            <a:r>
              <a:rPr lang="ru-RU" sz="1600" dirty="0"/>
              <a:t>данного случая под данное правило.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1438" y="2952750"/>
            <a:ext cx="41402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90000" anchor="b" anchorCtr="1"/>
          <a:lstStyle/>
          <a:p>
            <a:pPr algn="ctr"/>
            <a:r>
              <a:rPr lang="ru-RU" sz="1600" dirty="0"/>
              <a:t>Назначение </a:t>
            </a:r>
            <a:r>
              <a:rPr lang="ru-RU" sz="1600" dirty="0">
                <a:solidFill>
                  <a:srgbClr val="00FFFF"/>
                </a:solidFill>
              </a:rPr>
              <a:t>первой</a:t>
            </a:r>
            <a:r>
              <a:rPr lang="ru-RU" sz="1600" dirty="0"/>
              <a:t> фигуры – </a:t>
            </a:r>
            <a:br>
              <a:rPr lang="ru-RU" sz="1600" dirty="0"/>
            </a:br>
            <a:r>
              <a:rPr lang="ru-RU" sz="1600" dirty="0">
                <a:solidFill>
                  <a:srgbClr val="00FF00"/>
                </a:solidFill>
              </a:rPr>
              <a:t>обоснование подчинения</a:t>
            </a:r>
            <a:r>
              <a:rPr lang="ru-RU" sz="1600" dirty="0"/>
              <a:t>, в том числе</a:t>
            </a:r>
            <a:br>
              <a:rPr lang="ru-RU" sz="1600" dirty="0"/>
            </a:br>
            <a:r>
              <a:rPr lang="ru-RU" sz="1600" dirty="0"/>
              <a:t>правомерности подведения </a:t>
            </a:r>
            <a:br>
              <a:rPr lang="ru-RU" sz="1600" dirty="0"/>
            </a:br>
            <a:r>
              <a:rPr lang="ru-RU" sz="1600" dirty="0"/>
              <a:t>данного случая под данное правило.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1655763" y="1849438"/>
            <a:ext cx="971550" cy="3651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1728788" y="2124075"/>
            <a:ext cx="790575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1728788" y="1584325"/>
            <a:ext cx="790575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1728788" y="2663825"/>
            <a:ext cx="790575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3482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Фигуры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Назначение фигур</a:t>
            </a: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1439863" y="2519363"/>
            <a:ext cx="323850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S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2519363" y="2519363"/>
            <a:ext cx="323850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P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1511300" y="2411413"/>
            <a:ext cx="1260475" cy="3651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1439863" y="1439863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M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2519363" y="1439863"/>
            <a:ext cx="323850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P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1439863" y="1979613"/>
            <a:ext cx="323850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S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2519363" y="1979613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M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 rot="5400000">
            <a:off x="7091363" y="1871663"/>
            <a:ext cx="252412" cy="3651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264275" y="2124075"/>
            <a:ext cx="792163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6264275" y="1584325"/>
            <a:ext cx="792163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auto">
          <a:xfrm>
            <a:off x="6264275" y="2663825"/>
            <a:ext cx="792163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24" name="Oval 7"/>
          <p:cNvSpPr>
            <a:spLocks noChangeAspect="1" noChangeArrowheads="1"/>
          </p:cNvSpPr>
          <p:nvPr/>
        </p:nvSpPr>
        <p:spPr bwMode="auto">
          <a:xfrm>
            <a:off x="5975350" y="2555875"/>
            <a:ext cx="325438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S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5" name="Oval 8"/>
          <p:cNvSpPr>
            <a:spLocks noChangeAspect="1" noChangeArrowheads="1"/>
          </p:cNvSpPr>
          <p:nvPr/>
        </p:nvSpPr>
        <p:spPr bwMode="auto">
          <a:xfrm>
            <a:off x="7056438" y="2519363"/>
            <a:ext cx="323850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P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048375" y="2411413"/>
            <a:ext cx="1258888" cy="3651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" name="Oval 12"/>
          <p:cNvSpPr>
            <a:spLocks noChangeAspect="1" noChangeArrowheads="1"/>
          </p:cNvSpPr>
          <p:nvPr/>
        </p:nvSpPr>
        <p:spPr bwMode="auto">
          <a:xfrm>
            <a:off x="5975350" y="1439863"/>
            <a:ext cx="325438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P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28" name="Oval 13"/>
          <p:cNvSpPr>
            <a:spLocks noChangeAspect="1" noChangeArrowheads="1"/>
          </p:cNvSpPr>
          <p:nvPr/>
        </p:nvSpPr>
        <p:spPr bwMode="auto">
          <a:xfrm>
            <a:off x="7056438" y="1439863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M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9" name="Oval 14"/>
          <p:cNvSpPr>
            <a:spLocks noChangeAspect="1" noChangeArrowheads="1"/>
          </p:cNvSpPr>
          <p:nvPr/>
        </p:nvSpPr>
        <p:spPr bwMode="auto">
          <a:xfrm>
            <a:off x="5975350" y="1979613"/>
            <a:ext cx="325438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S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30" name="Oval 15"/>
          <p:cNvSpPr>
            <a:spLocks noChangeAspect="1" noChangeArrowheads="1"/>
          </p:cNvSpPr>
          <p:nvPr/>
        </p:nvSpPr>
        <p:spPr bwMode="auto">
          <a:xfrm>
            <a:off x="7056438" y="1979613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M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2" name="AutoShape 2"/>
          <p:cNvSpPr>
            <a:spLocks noChangeArrowheads="1"/>
          </p:cNvSpPr>
          <p:nvPr/>
        </p:nvSpPr>
        <p:spPr bwMode="auto">
          <a:xfrm>
            <a:off x="1728788" y="4895850"/>
            <a:ext cx="790575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1728788" y="4356100"/>
            <a:ext cx="790575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34" name="AutoShape 4"/>
          <p:cNvSpPr>
            <a:spLocks noChangeArrowheads="1"/>
          </p:cNvSpPr>
          <p:nvPr/>
        </p:nvSpPr>
        <p:spPr bwMode="auto">
          <a:xfrm>
            <a:off x="1728788" y="5435600"/>
            <a:ext cx="790575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35" name="Oval 7"/>
          <p:cNvSpPr>
            <a:spLocks noChangeAspect="1" noChangeArrowheads="1"/>
          </p:cNvSpPr>
          <p:nvPr/>
        </p:nvSpPr>
        <p:spPr bwMode="auto">
          <a:xfrm>
            <a:off x="1439863" y="5292725"/>
            <a:ext cx="323850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S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6" name="Oval 8"/>
          <p:cNvSpPr>
            <a:spLocks noChangeAspect="1" noChangeArrowheads="1"/>
          </p:cNvSpPr>
          <p:nvPr/>
        </p:nvSpPr>
        <p:spPr bwMode="auto">
          <a:xfrm>
            <a:off x="2519363" y="5292725"/>
            <a:ext cx="323850" cy="3222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P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1511300" y="5184775"/>
            <a:ext cx="1260475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8" name="Oval 12"/>
          <p:cNvSpPr>
            <a:spLocks noChangeAspect="1" noChangeArrowheads="1"/>
          </p:cNvSpPr>
          <p:nvPr/>
        </p:nvSpPr>
        <p:spPr bwMode="auto">
          <a:xfrm>
            <a:off x="1439863" y="4211638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M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39" name="Oval 13"/>
          <p:cNvSpPr>
            <a:spLocks noChangeAspect="1" noChangeArrowheads="1"/>
          </p:cNvSpPr>
          <p:nvPr/>
        </p:nvSpPr>
        <p:spPr bwMode="auto">
          <a:xfrm>
            <a:off x="2519363" y="4211638"/>
            <a:ext cx="323850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P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0" name="Oval 14"/>
          <p:cNvSpPr>
            <a:spLocks noChangeAspect="1" noChangeArrowheads="1"/>
          </p:cNvSpPr>
          <p:nvPr/>
        </p:nvSpPr>
        <p:spPr bwMode="auto">
          <a:xfrm>
            <a:off x="1439863" y="4751388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M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1" name="Oval 15"/>
          <p:cNvSpPr>
            <a:spLocks noChangeAspect="1" noChangeArrowheads="1"/>
          </p:cNvSpPr>
          <p:nvPr/>
        </p:nvSpPr>
        <p:spPr bwMode="auto">
          <a:xfrm>
            <a:off x="2519363" y="4751388"/>
            <a:ext cx="323850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S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 rot="5400000">
            <a:off x="1475582" y="4644231"/>
            <a:ext cx="252412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3" name="Rectangle 10"/>
          <p:cNvSpPr>
            <a:spLocks noChangeArrowheads="1"/>
          </p:cNvSpPr>
          <p:nvPr/>
        </p:nvSpPr>
        <p:spPr bwMode="auto">
          <a:xfrm rot="-1500000">
            <a:off x="6191250" y="4622800"/>
            <a:ext cx="973138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auto">
          <a:xfrm>
            <a:off x="6264275" y="4895850"/>
            <a:ext cx="792163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>
            <a:off x="6264275" y="4356100"/>
            <a:ext cx="792163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6" name="AutoShape 4"/>
          <p:cNvSpPr>
            <a:spLocks noChangeArrowheads="1"/>
          </p:cNvSpPr>
          <p:nvPr/>
        </p:nvSpPr>
        <p:spPr bwMode="auto">
          <a:xfrm>
            <a:off x="6264275" y="5435600"/>
            <a:ext cx="792163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" name="Oval 7"/>
          <p:cNvSpPr>
            <a:spLocks noChangeAspect="1" noChangeArrowheads="1"/>
          </p:cNvSpPr>
          <p:nvPr/>
        </p:nvSpPr>
        <p:spPr bwMode="auto">
          <a:xfrm>
            <a:off x="5975350" y="5292725"/>
            <a:ext cx="325438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S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8" name="Oval 8"/>
          <p:cNvSpPr>
            <a:spLocks noChangeAspect="1" noChangeArrowheads="1"/>
          </p:cNvSpPr>
          <p:nvPr/>
        </p:nvSpPr>
        <p:spPr bwMode="auto">
          <a:xfrm>
            <a:off x="7056438" y="5292725"/>
            <a:ext cx="323850" cy="3222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P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9" name="Rectangle 9"/>
          <p:cNvSpPr>
            <a:spLocks noChangeArrowheads="1"/>
          </p:cNvSpPr>
          <p:nvPr/>
        </p:nvSpPr>
        <p:spPr bwMode="auto">
          <a:xfrm>
            <a:off x="6048375" y="5184775"/>
            <a:ext cx="1258888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0" name="Oval 12"/>
          <p:cNvSpPr>
            <a:spLocks noChangeAspect="1" noChangeArrowheads="1"/>
          </p:cNvSpPr>
          <p:nvPr/>
        </p:nvSpPr>
        <p:spPr bwMode="auto">
          <a:xfrm>
            <a:off x="5975350" y="4211638"/>
            <a:ext cx="325438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P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51" name="Oval 13"/>
          <p:cNvSpPr>
            <a:spLocks noChangeAspect="1" noChangeArrowheads="1"/>
          </p:cNvSpPr>
          <p:nvPr/>
        </p:nvSpPr>
        <p:spPr bwMode="auto">
          <a:xfrm>
            <a:off x="7056438" y="4211638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M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52" name="Oval 14"/>
          <p:cNvSpPr>
            <a:spLocks noChangeAspect="1" noChangeArrowheads="1"/>
          </p:cNvSpPr>
          <p:nvPr/>
        </p:nvSpPr>
        <p:spPr bwMode="auto">
          <a:xfrm>
            <a:off x="5975350" y="4751388"/>
            <a:ext cx="325438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M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53" name="Oval 15"/>
          <p:cNvSpPr>
            <a:spLocks noChangeAspect="1" noChangeArrowheads="1"/>
          </p:cNvSpPr>
          <p:nvPr/>
        </p:nvSpPr>
        <p:spPr bwMode="auto">
          <a:xfrm>
            <a:off x="7056438" y="4751388"/>
            <a:ext cx="323850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rgbClr val="0000FF"/>
                </a:solidFill>
              </a:rPr>
              <a:t>S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0000" y="1440000"/>
            <a:ext cx="54000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2000" b="1" baseline="0" dirty="0" smtClean="0">
                <a:solidFill>
                  <a:schemeClr val="bg1"/>
                </a:solidFill>
              </a:rPr>
              <a:t>I</a:t>
            </a:r>
            <a:endParaRPr lang="ru-RU" sz="2000" b="1" baseline="0" dirty="0" smtClean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896000" y="1440000"/>
            <a:ext cx="54000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2000" b="1" baseline="0" dirty="0" smtClean="0">
                <a:solidFill>
                  <a:schemeClr val="bg1"/>
                </a:solidFill>
              </a:rPr>
              <a:t>II</a:t>
            </a:r>
            <a:endParaRPr lang="ru-RU" sz="2000" b="1" baseline="0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60000" y="4212000"/>
            <a:ext cx="54000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2000" b="1" baseline="0" dirty="0" smtClean="0">
                <a:solidFill>
                  <a:schemeClr val="bg1"/>
                </a:solidFill>
              </a:rPr>
              <a:t>III</a:t>
            </a:r>
            <a:endParaRPr lang="ru-RU" sz="2000" b="1" baseline="0" dirty="0" smtClean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896000" y="4212000"/>
            <a:ext cx="54000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2000" b="1" baseline="0" dirty="0" smtClean="0">
                <a:solidFill>
                  <a:schemeClr val="bg1"/>
                </a:solidFill>
              </a:rPr>
              <a:t>IV</a:t>
            </a:r>
            <a:endParaRPr lang="ru-RU" sz="20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5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5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00"/>
                            </p:stCondLst>
                            <p:childTnLst>
                              <p:par>
                                <p:cTn id="1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500"/>
                            </p:stCondLst>
                            <p:childTnLst>
                              <p:par>
                                <p:cTn id="1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000"/>
                            </p:stCondLst>
                            <p:childTnLst>
                              <p:par>
                                <p:cTn id="13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800" decel="100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"/>
                            </p:stCondLst>
                            <p:childTnLst>
                              <p:par>
                                <p:cTn id="16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000"/>
                            </p:stCondLst>
                            <p:childTnLst>
                              <p:par>
                                <p:cTn id="1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500"/>
                            </p:stCondLst>
                            <p:childTnLst>
                              <p:par>
                                <p:cTn id="17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500"/>
                            </p:stCondLst>
                            <p:childTnLst>
                              <p:par>
                                <p:cTn id="1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500"/>
                            </p:stCondLst>
                            <p:childTnLst>
                              <p:par>
                                <p:cTn id="18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6500"/>
                            </p:stCondLst>
                            <p:childTnLst>
                              <p:par>
                                <p:cTn id="1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800" decel="100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800" decel="100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0" decel="100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00"/>
                            </p:stCondLst>
                            <p:childTnLst>
                              <p:par>
                                <p:cTn id="2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500"/>
                            </p:stCondLst>
                            <p:childTnLst>
                              <p:par>
                                <p:cTn id="2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2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2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3000"/>
                            </p:stCondLst>
                            <p:childTnLst>
                              <p:par>
                                <p:cTn id="2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500"/>
                            </p:stCondLst>
                            <p:childTnLst>
                              <p:par>
                                <p:cTn id="23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4500"/>
                            </p:stCondLst>
                            <p:childTnLst>
                              <p:par>
                                <p:cTn id="24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0"/>
                            </p:stCondLst>
                            <p:childTnLst>
                              <p:par>
                                <p:cTn id="24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500"/>
                            </p:stCondLst>
                            <p:childTnLst>
                              <p:par>
                                <p:cTn id="25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6000"/>
                            </p:stCondLst>
                            <p:childTnLst>
                              <p:par>
                                <p:cTn id="2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500"/>
                            </p:stCondLst>
                            <p:childTnLst>
                              <p:par>
                                <p:cTn id="26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7" grpId="0"/>
      <p:bldP spid="16" grpId="0"/>
      <p:bldP spid="447500" grpId="0" animBg="1"/>
      <p:bldP spid="27" grpId="0" animBg="1"/>
      <p:bldP spid="38" grpId="0" animBg="1"/>
      <p:bldP spid="50" grpId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979613" y="1438275"/>
            <a:ext cx="5038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/>
              <a:t>Вопросы?</a:t>
            </a:r>
          </a:p>
        </p:txBody>
      </p:sp>
      <p:pic>
        <p:nvPicPr>
          <p:cNvPr id="306179" name="Picture 3" descr="Gozzoli, Averro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3598863"/>
            <a:ext cx="48228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2"/>
          <p:cNvSpPr>
            <a:spLocks noChangeArrowheads="1"/>
          </p:cNvSpPr>
          <p:nvPr/>
        </p:nvSpPr>
        <p:spPr bwMode="auto">
          <a:xfrm rot="1200000">
            <a:off x="1404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chemeClr val="accent1"/>
                </a:solidFill>
              </a:rPr>
              <a:t>не есть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 rot="1200000">
            <a:off x="1404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 rot="1200000">
            <a:off x="5868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chemeClr val="accent1"/>
                </a:solidFill>
              </a:rPr>
              <a:t>не есть?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1200000">
            <a:off x="5868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1764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79236" name="AutoShape 4"/>
          <p:cNvSpPr>
            <a:spLocks noChangeArrowheads="1"/>
          </p:cNvSpPr>
          <p:nvPr/>
        </p:nvSpPr>
        <p:spPr bwMode="auto">
          <a:xfrm>
            <a:off x="6084000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не есть (?)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</a:t>
            </a:r>
            <a:r>
              <a:rPr lang="ru-RU" sz="1600" b="1" baseline="0" dirty="0" smtClean="0">
                <a:solidFill>
                  <a:srgbClr val="0000FF"/>
                </a:solidFill>
              </a:rPr>
              <a:t>е есть</a:t>
            </a:r>
            <a:endParaRPr lang="ru-RU" sz="2000" b="1" baseline="0" dirty="0">
              <a:solidFill>
                <a:srgbClr val="0000FF"/>
              </a:solidFill>
            </a:endParaRPr>
          </a:p>
        </p:txBody>
      </p:sp>
      <p:sp>
        <p:nvSpPr>
          <p:cNvPr id="7175" name="AutoShape 6"/>
          <p:cNvSpPr>
            <a:spLocks noChangeArrowheads="1"/>
          </p:cNvSpPr>
          <p:nvPr/>
        </p:nvSpPr>
        <p:spPr bwMode="auto">
          <a:xfrm>
            <a:off x="1582738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1582738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не есть</a:t>
            </a:r>
            <a:endParaRPr lang="ru-RU" sz="2000" b="1" baseline="0" dirty="0">
              <a:solidFill>
                <a:srgbClr val="0000FF"/>
              </a:solidFill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1582738" y="176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7179" name="Oval 11"/>
          <p:cNvSpPr>
            <a:spLocks noChangeAspect="1" noChangeArrowheads="1"/>
          </p:cNvSpPr>
          <p:nvPr/>
        </p:nvSpPr>
        <p:spPr bwMode="auto">
          <a:xfrm>
            <a:off x="540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5</a:t>
            </a:r>
            <a:endParaRPr lang="ru-RU" sz="3600" b="1" baseline="0" dirty="0">
              <a:solidFill>
                <a:srgbClr val="0000FF"/>
              </a:solidFill>
            </a:endParaRPr>
          </a:p>
        </p:txBody>
      </p:sp>
      <p:sp>
        <p:nvSpPr>
          <p:cNvPr id="7180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4</a:t>
            </a:r>
            <a:endParaRPr lang="ru-RU" sz="3600" b="1" baseline="0" dirty="0">
              <a:solidFill>
                <a:srgbClr val="0000FF"/>
              </a:solidFill>
            </a:endParaRPr>
          </a:p>
        </p:txBody>
      </p:sp>
      <p:sp>
        <p:nvSpPr>
          <p:cNvPr id="7181" name="Oval 13"/>
          <p:cNvSpPr>
            <a:spLocks noChangeAspect="1" noChangeArrowheads="1"/>
          </p:cNvSpPr>
          <p:nvPr/>
        </p:nvSpPr>
        <p:spPr bwMode="auto">
          <a:xfrm>
            <a:off x="540000" y="2700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3</a:t>
            </a:r>
            <a:endParaRPr lang="ru-RU" sz="3200" b="1" baseline="0" dirty="0">
              <a:solidFill>
                <a:srgbClr val="0000FF"/>
              </a:solidFill>
            </a:endParaRPr>
          </a:p>
        </p:txBody>
      </p:sp>
      <p:sp>
        <p:nvSpPr>
          <p:cNvPr id="7182" name="Oval 14"/>
          <p:cNvSpPr>
            <a:spLocks noChangeAspect="1" noChangeArrowheads="1"/>
          </p:cNvSpPr>
          <p:nvPr/>
        </p:nvSpPr>
        <p:spPr bwMode="auto">
          <a:xfrm>
            <a:off x="3060000" y="2700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5</a:t>
            </a:r>
            <a:endParaRPr lang="ru-RU" sz="3200" b="1" baseline="0" dirty="0">
              <a:solidFill>
                <a:srgbClr val="0000FF"/>
              </a:solidFill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540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1800" b="1" baseline="0" dirty="0" smtClean="0">
                <a:solidFill>
                  <a:srgbClr val="0000FF"/>
                </a:solidFill>
              </a:rPr>
              <a:t>,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4" name="Oval 16"/>
          <p:cNvSpPr>
            <a:spLocks noChangeAspect="1" noChangeArrowheads="1"/>
          </p:cNvSpPr>
          <p:nvPr/>
        </p:nvSpPr>
        <p:spPr bwMode="auto">
          <a:xfrm>
            <a:off x="540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3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7185" name="Oval 17"/>
          <p:cNvSpPr>
            <a:spLocks noChangeAspect="1" noChangeArrowheads="1"/>
          </p:cNvSpPr>
          <p:nvPr/>
        </p:nvSpPr>
        <p:spPr bwMode="auto">
          <a:xfrm>
            <a:off x="3060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4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5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2+2</a:t>
            </a:r>
            <a:endParaRPr lang="ru-RU" sz="3600" b="1" baseline="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2700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7−3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2700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5</a:t>
            </a:r>
            <a:endParaRPr lang="ru-RU" sz="3600" b="1" baseline="0" dirty="0">
              <a:solidFill>
                <a:srgbClr val="0000FF"/>
              </a:solidFill>
            </a:endParaRPr>
          </a:p>
        </p:txBody>
      </p:sp>
      <p:sp>
        <p:nvSpPr>
          <p:cNvPr id="479254" name="Oval 22"/>
          <p:cNvSpPr>
            <a:spLocks noChangeAspect="1" noChangeArrowheads="1"/>
          </p:cNvSpPr>
          <p:nvPr/>
        </p:nvSpPr>
        <p:spPr bwMode="auto">
          <a:xfrm>
            <a:off x="5004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7−3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79255" name="Oval 23"/>
          <p:cNvSpPr>
            <a:spLocks noChangeAspect="1" noChangeArrowheads="1"/>
          </p:cNvSpPr>
          <p:nvPr/>
        </p:nvSpPr>
        <p:spPr bwMode="auto">
          <a:xfrm>
            <a:off x="7524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2+2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1800" b="1" baseline="0" dirty="0" smtClean="0">
                <a:solidFill>
                  <a:srgbClr val="0000FF"/>
                </a:solidFill>
              </a:rPr>
              <a:t>,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утвердительной посылки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540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 rot="-5700000">
            <a:off x="540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TextBox 33"/>
          <p:cNvSpPr txBox="1"/>
          <p:nvPr/>
        </p:nvSpPr>
        <p:spPr>
          <a:xfrm>
            <a:off x="180000" y="5580000"/>
            <a:ext cx="432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Разве вывод, что 3 ≠ 4, </a:t>
            </a:r>
            <a:r>
              <a:rPr lang="ru-RU" sz="1600" dirty="0" smtClean="0">
                <a:solidFill>
                  <a:srgbClr val="FF66FF"/>
                </a:solidFill>
              </a:rPr>
              <a:t>ложен</a:t>
            </a:r>
            <a:r>
              <a:rPr lang="en-US" sz="1600" dirty="0" smtClean="0"/>
              <a:t>?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Истинен</a:t>
            </a:r>
            <a:r>
              <a:rPr lang="ru-RU" sz="1600" dirty="0" smtClean="0"/>
              <a:t>, конечно, </a:t>
            </a:r>
            <a:br>
              <a:rPr lang="ru-RU" sz="1600" dirty="0" smtClean="0"/>
            </a:br>
            <a:r>
              <a:rPr lang="ru-RU" sz="1600" dirty="0" smtClean="0"/>
              <a:t>но </a:t>
            </a:r>
            <a:r>
              <a:rPr lang="ru-RU" sz="1600" dirty="0" smtClean="0">
                <a:solidFill>
                  <a:srgbClr val="00FFFF"/>
                </a:solidFill>
              </a:rPr>
              <a:t>не вытекает</a:t>
            </a:r>
            <a:r>
              <a:rPr lang="ru-RU" sz="1600" dirty="0" smtClean="0"/>
              <a:t> из посылок.</a:t>
            </a:r>
            <a:br>
              <a:rPr lang="ru-RU" sz="1600" dirty="0" smtClean="0"/>
            </a:br>
            <a:r>
              <a:rPr lang="ru-RU" sz="1600" dirty="0" smtClean="0"/>
              <a:t>Ср. со следующим примером.</a:t>
            </a:r>
            <a:endParaRPr lang="ru-RU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4644000" y="5580000"/>
            <a:ext cx="432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С формальной точки зрения это</a:t>
            </a:r>
            <a:r>
              <a:rPr lang="en-US" sz="1600" dirty="0" smtClean="0"/>
              <a:t> </a:t>
            </a:r>
            <a:r>
              <a:rPr lang="ru-RU" sz="1600" dirty="0" smtClean="0"/>
              <a:t>умозаключение ничем не отличается </a:t>
            </a:r>
            <a:br>
              <a:rPr lang="ru-RU" sz="1600" dirty="0" smtClean="0"/>
            </a:br>
            <a:r>
              <a:rPr lang="ru-RU" sz="1600" dirty="0" smtClean="0"/>
              <a:t>от предыдущего, но мы же не станем утверждать, что и этот вывод </a:t>
            </a:r>
            <a:r>
              <a:rPr lang="ru-RU" sz="1600" dirty="0" smtClean="0">
                <a:solidFill>
                  <a:srgbClr val="00FF00"/>
                </a:solidFill>
              </a:rPr>
              <a:t>истинен</a:t>
            </a:r>
            <a:r>
              <a:rPr lang="ru-RU" sz="1600" dirty="0" smtClean="0"/>
              <a:t>!</a:t>
            </a:r>
            <a:endParaRPr lang="ru-RU" sz="1600" dirty="0"/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356000"/>
            <a:ext cx="3600000" cy="108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1980000">
            <a:off x="5004000" y="4356000"/>
            <a:ext cx="3600000" cy="108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6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18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1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500"/>
                            </p:stCondLst>
                            <p:childTnLst>
                              <p:par>
                                <p:cTn id="1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3" dur="10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500"/>
                            </p:stCondLst>
                            <p:childTnLst>
                              <p:par>
                                <p:cTn id="1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000"/>
                            </p:stCondLst>
                            <p:childTnLst>
                              <p:par>
                                <p:cTn id="1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4" dur="10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7" grpId="2" animBg="1"/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6" grpId="0" animBg="1"/>
      <p:bldP spid="479237" grpId="0" animBg="1"/>
      <p:bldP spid="7176" grpId="0" animBg="1"/>
      <p:bldP spid="7177" grpId="0" animBg="1"/>
      <p:bldP spid="7179" grpId="0" animBg="1"/>
      <p:bldP spid="7180" grpId="0" animBg="1"/>
      <p:bldP spid="7181" grpId="0" animBg="1"/>
      <p:bldP spid="7182" grpId="0" animBg="1"/>
      <p:bldP spid="7185" grpId="0" animBg="1"/>
      <p:bldP spid="479250" grpId="0" animBg="1"/>
      <p:bldP spid="479251" grpId="0" animBg="1"/>
      <p:bldP spid="479252" grpId="0" animBg="1"/>
      <p:bldP spid="479253" grpId="0" animBg="1"/>
      <p:bldP spid="479254" grpId="0" animBg="1"/>
      <p:bldP spid="479255" grpId="0" animBg="1"/>
      <p:bldP spid="479259" grpId="0" animBg="1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2"/>
          <p:cNvSpPr>
            <a:spLocks noChangeArrowheads="1"/>
          </p:cNvSpPr>
          <p:nvPr/>
        </p:nvSpPr>
        <p:spPr bwMode="auto">
          <a:xfrm rot="1200000">
            <a:off x="1404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chemeClr val="accent1"/>
                </a:solidFill>
              </a:rPr>
              <a:t>есть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 rot="1200000">
            <a:off x="1404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 rot="1200000">
            <a:off x="5868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chemeClr val="accent1"/>
                </a:solidFill>
              </a:rPr>
              <a:t>есть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1200000">
            <a:off x="5868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1764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6" name="AutoShape 4"/>
          <p:cNvSpPr>
            <a:spLocks noChangeArrowheads="1"/>
          </p:cNvSpPr>
          <p:nvPr/>
        </p:nvSpPr>
        <p:spPr bwMode="auto">
          <a:xfrm>
            <a:off x="6084000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5" name="AutoShape 6"/>
          <p:cNvSpPr>
            <a:spLocks noChangeArrowheads="1"/>
          </p:cNvSpPr>
          <p:nvPr/>
        </p:nvSpPr>
        <p:spPr bwMode="auto">
          <a:xfrm>
            <a:off x="1582738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1582738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не есть</a:t>
            </a:r>
            <a:endParaRPr lang="ru-RU" sz="2000" b="1" baseline="0" dirty="0">
              <a:solidFill>
                <a:srgbClr val="0000FF"/>
              </a:solidFill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1582738" y="176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7179" name="Oval 11"/>
          <p:cNvSpPr>
            <a:spLocks noChangeAspect="1" noChangeArrowheads="1"/>
          </p:cNvSpPr>
          <p:nvPr/>
        </p:nvSpPr>
        <p:spPr bwMode="auto">
          <a:xfrm>
            <a:off x="540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5</a:t>
            </a:r>
            <a:endParaRPr lang="ru-RU" sz="3600" b="1" baseline="0" dirty="0">
              <a:solidFill>
                <a:srgbClr val="0000FF"/>
              </a:solidFill>
            </a:endParaRPr>
          </a:p>
        </p:txBody>
      </p:sp>
      <p:sp>
        <p:nvSpPr>
          <p:cNvPr id="7180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2+2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7181" name="Oval 13"/>
          <p:cNvSpPr>
            <a:spLocks noChangeAspect="1" noChangeArrowheads="1"/>
          </p:cNvSpPr>
          <p:nvPr/>
        </p:nvSpPr>
        <p:spPr bwMode="auto">
          <a:xfrm>
            <a:off x="540000" y="2700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7−3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7182" name="Oval 14"/>
          <p:cNvSpPr>
            <a:spLocks noChangeAspect="1" noChangeArrowheads="1"/>
          </p:cNvSpPr>
          <p:nvPr/>
        </p:nvSpPr>
        <p:spPr bwMode="auto">
          <a:xfrm>
            <a:off x="3060000" y="2700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5</a:t>
            </a:r>
            <a:endParaRPr lang="ru-RU" sz="3200" b="1" baseline="0" dirty="0">
              <a:solidFill>
                <a:srgbClr val="0000FF"/>
              </a:solidFill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540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1800" b="1" baseline="0" dirty="0" smtClean="0">
                <a:solidFill>
                  <a:srgbClr val="0000FF"/>
                </a:solidFill>
              </a:rPr>
              <a:t>,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5" name="Oval 17"/>
          <p:cNvSpPr>
            <a:spLocks noChangeAspect="1" noChangeArrowheads="1"/>
          </p:cNvSpPr>
          <p:nvPr/>
        </p:nvSpPr>
        <p:spPr bwMode="auto">
          <a:xfrm>
            <a:off x="3060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2+2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4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2+2</a:t>
            </a:r>
            <a:endParaRPr lang="ru-RU" sz="3600" b="1" baseline="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2700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7−3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2700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4</a:t>
            </a:r>
            <a:endParaRPr lang="ru-RU" sz="3600" b="1" baseline="0" dirty="0">
              <a:solidFill>
                <a:srgbClr val="0000FF"/>
              </a:solidFill>
            </a:endParaRPr>
          </a:p>
        </p:txBody>
      </p:sp>
      <p:sp>
        <p:nvSpPr>
          <p:cNvPr id="479254" name="Oval 22"/>
          <p:cNvSpPr>
            <a:spLocks noChangeAspect="1" noChangeArrowheads="1"/>
          </p:cNvSpPr>
          <p:nvPr/>
        </p:nvSpPr>
        <p:spPr bwMode="auto">
          <a:xfrm>
            <a:off x="5004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7−3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79255" name="Oval 23"/>
          <p:cNvSpPr>
            <a:spLocks noChangeAspect="1" noChangeArrowheads="1"/>
          </p:cNvSpPr>
          <p:nvPr/>
        </p:nvSpPr>
        <p:spPr bwMode="auto">
          <a:xfrm>
            <a:off x="7524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2+2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1800" b="1" baseline="0" dirty="0" smtClean="0">
                <a:solidFill>
                  <a:srgbClr val="0000FF"/>
                </a:solidFill>
              </a:rPr>
              <a:t>,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утвердительной посылки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540000" y="3924000"/>
            <a:ext cx="3600000" cy="2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 rot="-600000">
            <a:off x="540000" y="3924000"/>
            <a:ext cx="3600000" cy="2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TextBox 33"/>
          <p:cNvSpPr txBox="1"/>
          <p:nvPr/>
        </p:nvSpPr>
        <p:spPr>
          <a:xfrm>
            <a:off x="0" y="5580000"/>
            <a:ext cx="4932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Хорошо,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утвердительный</a:t>
            </a:r>
            <a:r>
              <a:rPr lang="ru-RU" sz="1600" dirty="0" smtClean="0"/>
              <a:t> вывод 7−3 = 2+2, хоть и </a:t>
            </a:r>
            <a:r>
              <a:rPr lang="ru-RU" sz="1600" dirty="0" smtClean="0">
                <a:solidFill>
                  <a:srgbClr val="00FF00"/>
                </a:solidFill>
              </a:rPr>
              <a:t>истинен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00FFFF"/>
                </a:solidFill>
              </a:rPr>
              <a:t>не вытекает</a:t>
            </a:r>
            <a:r>
              <a:rPr lang="ru-RU" sz="1600" dirty="0" smtClean="0"/>
              <a:t> из посылок. </a:t>
            </a:r>
          </a:p>
          <a:p>
            <a:pPr algn="ctr"/>
            <a:r>
              <a:rPr lang="ru-RU" sz="1600" dirty="0" smtClean="0"/>
              <a:t>Но нельзя ли из двух </a:t>
            </a:r>
            <a:r>
              <a:rPr lang="ru-RU" sz="1600" dirty="0" smtClean="0">
                <a:solidFill>
                  <a:srgbClr val="FF66FF"/>
                </a:solidFill>
              </a:rPr>
              <a:t>отрицательных</a:t>
            </a:r>
            <a:r>
              <a:rPr lang="ru-RU" sz="1600" dirty="0" smtClean="0"/>
              <a:t> посылок сделать хотя бы </a:t>
            </a:r>
            <a:r>
              <a:rPr lang="ru-RU" sz="1600" dirty="0" smtClean="0">
                <a:solidFill>
                  <a:srgbClr val="FF66FF"/>
                </a:solidFill>
              </a:rPr>
              <a:t>отрицательный</a:t>
            </a:r>
            <a:r>
              <a:rPr lang="ru-RU" sz="1600" dirty="0" smtClean="0"/>
              <a:t> вывод?</a:t>
            </a:r>
            <a:endParaRPr lang="ru-RU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4644000" y="5580000"/>
            <a:ext cx="432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Тоже нет, потому что понятия, </a:t>
            </a:r>
            <a:br>
              <a:rPr lang="ru-RU" sz="1600" dirty="0" smtClean="0"/>
            </a:br>
            <a:r>
              <a:rPr lang="ru-RU" sz="1600" dirty="0" smtClean="0"/>
              <a:t>не связанные посредством одного термина, могут оказаться </a:t>
            </a:r>
            <a:br>
              <a:rPr lang="ru-RU" sz="1600" dirty="0" smtClean="0"/>
            </a:br>
            <a:r>
              <a:rPr lang="ru-RU" sz="1600" dirty="0" smtClean="0"/>
              <a:t>связанными посредством другого.</a:t>
            </a:r>
            <a:endParaRPr lang="ru-RU" sz="1600" dirty="0"/>
          </a:p>
        </p:txBody>
      </p:sp>
      <p:sp>
        <p:nvSpPr>
          <p:cNvPr id="7184" name="Oval 16"/>
          <p:cNvSpPr>
            <a:spLocks noChangeAspect="1" noChangeArrowheads="1"/>
          </p:cNvSpPr>
          <p:nvPr/>
        </p:nvSpPr>
        <p:spPr bwMode="auto">
          <a:xfrm>
            <a:off x="540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7−3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36" name="TextBox 35"/>
          <p:cNvSpPr txBox="1">
            <a:spLocks noChangeAspect="1"/>
          </p:cNvSpPr>
          <p:nvPr/>
        </p:nvSpPr>
        <p:spPr>
          <a:xfrm>
            <a:off x="1872000" y="4356000"/>
            <a:ext cx="742951" cy="108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?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8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9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4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0"/>
                            </p:stCondLst>
                            <p:childTnLst>
                              <p:par>
                                <p:cTn id="146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500"/>
                            </p:stCondLst>
                            <p:childTnLst>
                              <p:par>
                                <p:cTn id="15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1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500"/>
                            </p:stCondLst>
                            <p:childTnLst>
                              <p:par>
                                <p:cTn id="16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1" dur="10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500"/>
                            </p:stCondLst>
                            <p:childTnLst>
                              <p:par>
                                <p:cTn id="1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000"/>
                            </p:stCondLst>
                            <p:childTnLst>
                              <p:par>
                                <p:cTn id="18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2" dur="10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7" grpId="2" animBg="1"/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6" grpId="0" animBg="1"/>
      <p:bldP spid="479237" grpId="0" animBg="1"/>
      <p:bldP spid="7175" grpId="0" animBg="1"/>
      <p:bldP spid="7176" grpId="0" animBg="1"/>
      <p:bldP spid="7177" grpId="0" animBg="1"/>
      <p:bldP spid="7179" grpId="0" animBg="1"/>
      <p:bldP spid="7180" grpId="0" animBg="1"/>
      <p:bldP spid="7181" grpId="0" animBg="1"/>
      <p:bldP spid="7182" grpId="0" animBg="1"/>
      <p:bldP spid="7185" grpId="0" animBg="1"/>
      <p:bldP spid="479250" grpId="0" animBg="1"/>
      <p:bldP spid="479251" grpId="0" animBg="1"/>
      <p:bldP spid="479252" grpId="0" animBg="1"/>
      <p:bldP spid="479253" grpId="0" animBg="1"/>
      <p:bldP spid="479254" grpId="0" animBg="1"/>
      <p:bldP spid="479255" grpId="0" animBg="1"/>
      <p:bldP spid="479259" grpId="0" animBg="1"/>
      <p:bldP spid="34" grpId="0" build="p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752000"/>
          </a:xfrm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Понятие простого категорического силлогизма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Структура простого категорического силлогизма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Аксиома простого категорического силлогизма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Правила простого категорического силлогизма</a:t>
            </a:r>
            <a:endParaRPr lang="en-US" sz="2000" b="1" dirty="0" smtClean="0">
              <a:solidFill>
                <a:srgbClr val="FFFF00"/>
              </a:solidFill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Три правила терминов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Пять правил посылок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Фигуры и модусы простого категорического силлогизма</a:t>
            </a:r>
          </a:p>
          <a:p>
            <a:pPr lvl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Правила фигур простого категорического силлогизма</a:t>
            </a:r>
          </a:p>
          <a:p>
            <a:pPr lvl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Назначение фигур простого категорического силлогизма</a:t>
            </a:r>
          </a:p>
          <a:p>
            <a:pPr lvl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Модусы фигур</a:t>
            </a:r>
            <a:r>
              <a:rPr lang="ru-RU" sz="1800" b="1" dirty="0" smtClean="0">
                <a:solidFill>
                  <a:schemeClr val="bg1"/>
                </a:solidFill>
              </a:rPr>
              <a:t> простого категорического силлогизма</a:t>
            </a:r>
          </a:p>
          <a:p>
            <a:pPr lvl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Паралогизмы категорической силлогистики</a:t>
            </a:r>
            <a:endParaRPr lang="ru-RU" sz="1800" b="1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00CC99"/>
                </a:solidFill>
              </a:rPr>
              <a:t>Сведение модусов второй, третьей и четвёртой фигур простого категорического силлогизма к модусам первой фигуры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Простой категорический силлогизм</a:t>
            </a:r>
            <a:endParaRPr lang="ru-RU" sz="32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>
            <a:spLocks noChangeAspect="1" noChangeArrowheads="1"/>
          </p:cNvSpPr>
          <p:nvPr/>
        </p:nvSpPr>
        <p:spPr bwMode="auto">
          <a:xfrm>
            <a:off x="7236000" y="3528000"/>
            <a:ext cx="720001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baseline="0" dirty="0" smtClean="0">
                <a:solidFill>
                  <a:srgbClr val="0000FF"/>
                </a:solidFill>
              </a:rPr>
              <a:t>P</a:t>
            </a:r>
            <a:endParaRPr lang="ru-RU" sz="2800" b="1" baseline="0" dirty="0">
              <a:solidFill>
                <a:srgbClr val="0000FF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утвердительной посылки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0000" y="1548000"/>
            <a:ext cx="84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FFFF"/>
                </a:solidFill>
              </a:rPr>
              <a:t> </a:t>
            </a:r>
            <a:r>
              <a:rPr lang="ru-RU" dirty="0" smtClean="0">
                <a:solidFill>
                  <a:srgbClr val="FFFFFF"/>
                </a:solidFill>
              </a:rPr>
              <a:t>Некий термин, </a:t>
            </a:r>
            <a:r>
              <a:rPr lang="ru-RU" dirty="0" smtClean="0">
                <a:solidFill>
                  <a:srgbClr val="FF66FF"/>
                </a:solidFill>
              </a:rPr>
              <a:t>не совместимый</a:t>
            </a:r>
            <a:r>
              <a:rPr lang="ru-RU" dirty="0" smtClean="0"/>
              <a:t> с двумя другими, вообще говоря, </a:t>
            </a:r>
            <a:r>
              <a:rPr lang="ru-RU" dirty="0" smtClean="0">
                <a:solidFill>
                  <a:srgbClr val="00FF00"/>
                </a:solidFill>
              </a:rPr>
              <a:t>совместим</a:t>
            </a:r>
            <a:r>
              <a:rPr lang="ru-RU" dirty="0" smtClean="0"/>
              <a:t> с любым логическим отношением между последними. </a:t>
            </a:r>
            <a:endParaRPr lang="ru-RU" dirty="0"/>
          </a:p>
        </p:txBody>
      </p:sp>
      <p:sp>
        <p:nvSpPr>
          <p:cNvPr id="7" name="Oval 13"/>
          <p:cNvSpPr>
            <a:spLocks noChangeAspect="1" noChangeArrowheads="1"/>
          </p:cNvSpPr>
          <p:nvPr/>
        </p:nvSpPr>
        <p:spPr bwMode="auto">
          <a:xfrm>
            <a:off x="1008000" y="3528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8" name="Oval 12"/>
          <p:cNvSpPr>
            <a:spLocks noChangeAspect="1" noChangeArrowheads="1"/>
          </p:cNvSpPr>
          <p:nvPr/>
        </p:nvSpPr>
        <p:spPr bwMode="auto">
          <a:xfrm>
            <a:off x="3168000" y="3528000"/>
            <a:ext cx="720001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baseline="0" dirty="0" smtClean="0">
                <a:solidFill>
                  <a:srgbClr val="0000FF"/>
                </a:solidFill>
              </a:rPr>
              <a:t>P</a:t>
            </a:r>
            <a:endParaRPr lang="ru-RU" sz="2800" b="1" baseline="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000" y="2448000"/>
            <a:ext cx="3600000" cy="7200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 и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en-US" dirty="0" smtClean="0"/>
              <a:t> – </a:t>
            </a:r>
            <a:r>
              <a:rPr lang="ru-RU" dirty="0" smtClean="0">
                <a:solidFill>
                  <a:srgbClr val="FFFF00"/>
                </a:solidFill>
              </a:rPr>
              <a:t>несовместимые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понятия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96000" y="2448000"/>
            <a:ext cx="3600000" cy="7200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 и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en-US" dirty="0" smtClean="0"/>
              <a:t> – </a:t>
            </a:r>
            <a:r>
              <a:rPr lang="ru-RU" dirty="0" smtClean="0">
                <a:solidFill>
                  <a:srgbClr val="FFFF00"/>
                </a:solidFill>
              </a:rPr>
              <a:t>равнозначащие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понятия</a:t>
            </a:r>
            <a:endParaRPr lang="ru-RU" dirty="0"/>
          </a:p>
        </p:txBody>
      </p:sp>
      <p:sp>
        <p:nvSpPr>
          <p:cNvPr id="11" name="Oval 13"/>
          <p:cNvSpPr>
            <a:spLocks noChangeAspect="1" noChangeArrowheads="1"/>
          </p:cNvSpPr>
          <p:nvPr/>
        </p:nvSpPr>
        <p:spPr bwMode="auto">
          <a:xfrm>
            <a:off x="7236000" y="3528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" name="Oval 11"/>
          <p:cNvSpPr>
            <a:spLocks noChangeAspect="1" noChangeArrowheads="1"/>
          </p:cNvSpPr>
          <p:nvPr/>
        </p:nvSpPr>
        <p:spPr bwMode="auto">
          <a:xfrm>
            <a:off x="5436000" y="3528000"/>
            <a:ext cx="720000" cy="72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M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8000" y="4608000"/>
            <a:ext cx="3600000" cy="7200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 и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en-US" dirty="0" smtClean="0"/>
              <a:t> – </a:t>
            </a:r>
            <a:r>
              <a:rPr lang="ru-RU" dirty="0" smtClean="0">
                <a:solidFill>
                  <a:srgbClr val="FFFF00"/>
                </a:solidFill>
              </a:rPr>
              <a:t>перекрещивающиеся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понятия</a:t>
            </a:r>
            <a:endParaRPr lang="ru-RU" dirty="0"/>
          </a:p>
        </p:txBody>
      </p:sp>
      <p:sp>
        <p:nvSpPr>
          <p:cNvPr id="15" name="Oval 13"/>
          <p:cNvSpPr>
            <a:spLocks noChangeAspect="1" noChangeArrowheads="1"/>
          </p:cNvSpPr>
          <p:nvPr/>
        </p:nvSpPr>
        <p:spPr bwMode="auto">
          <a:xfrm>
            <a:off x="2484000" y="5688000"/>
            <a:ext cx="720000" cy="72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7" name="Oval 12"/>
          <p:cNvSpPr>
            <a:spLocks noChangeAspect="1" noChangeArrowheads="1"/>
          </p:cNvSpPr>
          <p:nvPr/>
        </p:nvSpPr>
        <p:spPr bwMode="auto">
          <a:xfrm>
            <a:off x="2988000" y="5688000"/>
            <a:ext cx="720001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baseline="0" dirty="0" smtClean="0">
                <a:solidFill>
                  <a:srgbClr val="0000FF"/>
                </a:solidFill>
              </a:rPr>
              <a:t>P</a:t>
            </a:r>
            <a:endParaRPr lang="ru-RU" sz="2800" b="1" baseline="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96000" y="4608000"/>
            <a:ext cx="3600000" cy="7200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/>
              <a:t> и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en-US" dirty="0" smtClean="0"/>
              <a:t> – </a:t>
            </a:r>
            <a:r>
              <a:rPr lang="ru-RU" dirty="0" smtClean="0">
                <a:solidFill>
                  <a:srgbClr val="FFFF00"/>
                </a:solidFill>
              </a:rPr>
              <a:t>подчинённое 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/>
              <a:t>и </a:t>
            </a:r>
            <a:r>
              <a:rPr lang="ru-RU" dirty="0" smtClean="0">
                <a:solidFill>
                  <a:srgbClr val="FFFF00"/>
                </a:solidFill>
              </a:rPr>
              <a:t>подчиняющее</a:t>
            </a:r>
            <a:r>
              <a:rPr lang="ru-RU" dirty="0" smtClean="0"/>
              <a:t> понятия</a:t>
            </a:r>
            <a:endParaRPr lang="ru-RU" dirty="0"/>
          </a:p>
        </p:txBody>
      </p:sp>
      <p:sp>
        <p:nvSpPr>
          <p:cNvPr id="21" name="Oval 12"/>
          <p:cNvSpPr>
            <a:spLocks noChangeAspect="1" noChangeArrowheads="1"/>
          </p:cNvSpPr>
          <p:nvPr/>
        </p:nvSpPr>
        <p:spPr bwMode="auto">
          <a:xfrm>
            <a:off x="7236000" y="5688000"/>
            <a:ext cx="720001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baseline="0" dirty="0" smtClean="0">
                <a:solidFill>
                  <a:srgbClr val="0000FF"/>
                </a:solidFill>
              </a:rPr>
              <a:t>    </a:t>
            </a:r>
            <a:r>
              <a:rPr lang="en-US" sz="2400" b="1" baseline="0" dirty="0" smtClean="0">
                <a:solidFill>
                  <a:srgbClr val="0000FF"/>
                </a:solidFill>
              </a:rPr>
              <a:t> P</a:t>
            </a:r>
            <a:endParaRPr lang="ru-RU" sz="2800" b="1" baseline="0" dirty="0">
              <a:solidFill>
                <a:srgbClr val="0000FF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-1285916" y="2786058"/>
            <a:ext cx="914400" cy="91440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3"/>
          <p:cNvSpPr>
            <a:spLocks noChangeAspect="1" noChangeArrowheads="1"/>
          </p:cNvSpPr>
          <p:nvPr/>
        </p:nvSpPr>
        <p:spPr bwMode="auto">
          <a:xfrm>
            <a:off x="7308000" y="5868000"/>
            <a:ext cx="360000" cy="36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S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6" name="Oval 11"/>
          <p:cNvSpPr>
            <a:spLocks noChangeAspect="1" noChangeArrowheads="1"/>
          </p:cNvSpPr>
          <p:nvPr/>
        </p:nvSpPr>
        <p:spPr bwMode="auto">
          <a:xfrm>
            <a:off x="2088000" y="3528000"/>
            <a:ext cx="720000" cy="72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M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23" name="Oval 11"/>
          <p:cNvSpPr>
            <a:spLocks noChangeAspect="1" noChangeArrowheads="1"/>
          </p:cNvSpPr>
          <p:nvPr/>
        </p:nvSpPr>
        <p:spPr bwMode="auto">
          <a:xfrm>
            <a:off x="7236000" y="3528000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S</a:t>
            </a:r>
            <a:r>
              <a:rPr lang="ru-RU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P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16" name="Oval 11"/>
          <p:cNvSpPr>
            <a:spLocks noChangeAspect="1" noChangeArrowheads="1"/>
          </p:cNvSpPr>
          <p:nvPr/>
        </p:nvSpPr>
        <p:spPr bwMode="auto">
          <a:xfrm>
            <a:off x="1188000" y="5688000"/>
            <a:ext cx="720000" cy="72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M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19" name="Oval 11"/>
          <p:cNvSpPr>
            <a:spLocks noChangeAspect="1" noChangeArrowheads="1"/>
          </p:cNvSpPr>
          <p:nvPr/>
        </p:nvSpPr>
        <p:spPr bwMode="auto">
          <a:xfrm>
            <a:off x="5436000" y="5688000"/>
            <a:ext cx="720000" cy="72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M</a:t>
            </a:r>
            <a:endParaRPr lang="ru-RU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806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81481E-6 L 0.11806 -4.81481E-6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19688 -2.96296E-6 " pathEditMode="relative" ptsTypes="AA">
                                      <p:cBhvr>
                                        <p:cTn id="4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-0.19688 -4.81481E-6 " pathEditMode="relative" ptsTypes="AA">
                                      <p:cBhvr>
                                        <p:cTn id="52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5.18519E-6 L -0.19688 5.18519E-6 " pathEditMode="relative" ptsTypes="AA">
                                      <p:cBhvr>
                                        <p:cTn id="73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18519E-6 L -0.14167 5.18519E-6 " pathEditMode="relative" ptsTypes="AA">
                                      <p:cBhvr>
                                        <p:cTn id="7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5.18519E-6 L -0.19688 5.18519E-6 " pathEditMode="relative" ptsTypes="AA">
                                      <p:cBhvr>
                                        <p:cTn id="95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03704E-6 L -0.18125 7.03704E-6 " pathEditMode="relative" ptsTypes="AA">
                                      <p:cBhvr>
                                        <p:cTn id="101" dur="2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5" grpId="0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1" grpId="0" animBg="1"/>
      <p:bldP spid="11" grpId="1" animBg="1"/>
      <p:bldP spid="12" grpId="0" animBg="1"/>
      <p:bldP spid="14" grpId="0" animBg="1"/>
      <p:bldP spid="15" grpId="0" animBg="1"/>
      <p:bldP spid="15" grpId="1" animBg="1"/>
      <p:bldP spid="17" grpId="0" animBg="1"/>
      <p:bldP spid="17" grpId="1" animBg="1"/>
      <p:bldP spid="18" grpId="0" animBg="1"/>
      <p:bldP spid="21" grpId="0" animBg="1"/>
      <p:bldP spid="21" grpId="1" animBg="1"/>
      <p:bldP spid="20" grpId="0" animBg="1"/>
      <p:bldP spid="20" grpId="1" animBg="1"/>
      <p:bldP spid="6" grpId="0" animBg="1"/>
      <p:bldP spid="23" grpId="0" animBg="1"/>
      <p:bldP spid="16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040000"/>
          </a:xfrm>
        </p:spPr>
        <p:txBody>
          <a:bodyPr rIns="90000"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утвердительной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определения силлогизма</a:t>
            </a:r>
            <a:r>
              <a:rPr lang="ru-RU" sz="1800" b="1" dirty="0" smtClean="0">
                <a:solidFill>
                  <a:schemeClr val="bg1"/>
                </a:solidFill>
              </a:rPr>
              <a:t>: средний термин, связь которого с обоими крайними терминами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отрицается</a:t>
            </a:r>
            <a:r>
              <a:rPr lang="ru-RU" sz="1800" b="1" dirty="0" smtClean="0">
                <a:solidFill>
                  <a:schemeClr val="bg1"/>
                </a:solidFill>
              </a:rPr>
              <a:t>, не может связать последние друг с другом каким-то определённым образом. 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того, что замена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800" b="1" dirty="0" smtClean="0">
                <a:solidFill>
                  <a:schemeClr val="bg1"/>
                </a:solidFill>
              </a:rPr>
              <a:t> ему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 не приводит к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800" b="1" dirty="0" smtClean="0">
                <a:solidFill>
                  <a:schemeClr val="bg1"/>
                </a:solidFill>
              </a:rPr>
              <a:t> ни с одной из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посылок, что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 </a:t>
            </a:r>
            <a:r>
              <a:rPr lang="ru-RU" sz="1800" b="1" dirty="0" smtClean="0">
                <a:solidFill>
                  <a:schemeClr val="bg1"/>
                </a:solidFill>
              </a:rPr>
              <a:t>самому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понятию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логического вывода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800100" lvl="4" indent="-342900" eaLnBrk="1" hangingPunct="1"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Нарушение правила </a:t>
            </a:r>
            <a:r>
              <a:rPr lang="ru-RU" sz="1600" b="1" dirty="0" smtClean="0">
                <a:solidFill>
                  <a:srgbClr val="00FFFF"/>
                </a:solidFill>
              </a:rPr>
              <a:t>двух утвердительных посылок</a:t>
            </a:r>
            <a:r>
              <a:rPr lang="ru-RU" sz="1600" b="1" dirty="0" smtClean="0">
                <a:solidFill>
                  <a:schemeClr val="bg1"/>
                </a:solidFill>
              </a:rPr>
              <a:t> ведёт к </a:t>
            </a:r>
            <a:r>
              <a:rPr lang="ru-RU" sz="1600" b="1" dirty="0" smtClean="0">
                <a:solidFill>
                  <a:srgbClr val="FF66FF"/>
                </a:solidFill>
              </a:rPr>
              <a:t>ошибке неправомерного отрицательного вывода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  <a:endParaRPr lang="ru-RU" sz="1800" b="1" dirty="0" smtClean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двух утвердительных посылок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260000" y="4464000"/>
            <a:ext cx="6768000" cy="136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Ошибка неправомерного отрицательного вывода</a:t>
            </a:r>
            <a:r>
              <a:rPr lang="ru-RU" sz="2000" dirty="0" smtClean="0"/>
              <a:t> 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формальная логическая ошибка в силлогистике, заключающаяся в получении </a:t>
            </a:r>
            <a:r>
              <a:rPr lang="ru-RU" dirty="0" smtClean="0">
                <a:solidFill>
                  <a:srgbClr val="FF66FF"/>
                </a:solidFill>
              </a:rPr>
              <a:t>отрицательного</a:t>
            </a:r>
            <a:r>
              <a:rPr lang="ru-RU" dirty="0" smtClean="0"/>
              <a:t> вывода </a:t>
            </a:r>
            <a:br>
              <a:rPr lang="ru-RU" dirty="0" smtClean="0"/>
            </a:br>
            <a:r>
              <a:rPr lang="ru-RU" dirty="0" smtClean="0"/>
              <a:t>из двух </a:t>
            </a:r>
            <a:r>
              <a:rPr lang="ru-RU" dirty="0" smtClean="0">
                <a:solidFill>
                  <a:srgbClr val="00FF00"/>
                </a:solidFill>
              </a:rPr>
              <a:t>утвердительных</a:t>
            </a:r>
            <a:r>
              <a:rPr lang="ru-RU" dirty="0" smtClean="0"/>
              <a:t> посылок. </a:t>
            </a:r>
            <a:endParaRPr lang="ru-RU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9539" grpId="0" build="p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двух утвердительных посылок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040000"/>
          </a:xfrm>
        </p:spPr>
        <p:txBody>
          <a:bodyPr/>
          <a:lstStyle/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того, что замена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800" b="1" dirty="0" smtClean="0">
                <a:solidFill>
                  <a:schemeClr val="bg1"/>
                </a:solidFill>
              </a:rPr>
              <a:t> ему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 не приводит к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800" b="1" dirty="0" smtClean="0">
                <a:solidFill>
                  <a:schemeClr val="bg1"/>
                </a:solidFill>
              </a:rPr>
              <a:t> ни с одной из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посылок, что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 </a:t>
            </a:r>
            <a:r>
              <a:rPr lang="ru-RU" sz="1800" b="1" dirty="0" smtClean="0">
                <a:solidFill>
                  <a:schemeClr val="bg1"/>
                </a:solidFill>
              </a:rPr>
              <a:t>самому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понятию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логического вывода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</a:p>
          <a:p>
            <a:pPr marL="742950" lvl="2" indent="-342900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Допустим, что обе посылки –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утвердительные</a:t>
            </a:r>
            <a:r>
              <a:rPr lang="ru-RU" sz="1800" b="1" dirty="0" smtClean="0">
                <a:solidFill>
                  <a:schemeClr val="bg1"/>
                </a:solidFill>
              </a:rPr>
              <a:t> суждения,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а заключение – суждение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отрицательное</a:t>
            </a:r>
            <a:r>
              <a:rPr lang="ru-RU" sz="1800" b="1" dirty="0" smtClean="0">
                <a:solidFill>
                  <a:schemeClr val="bg1"/>
                </a:solidFill>
              </a:rPr>
              <a:t>. В этом случае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обе посылки должны быть не просто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утвердительными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(по допущению), а </a:t>
            </a:r>
            <a:r>
              <a:rPr lang="ru-RU" sz="1800" b="1" dirty="0" smtClean="0">
                <a:solidFill>
                  <a:srgbClr val="00FF00"/>
                </a:solidFill>
              </a:rPr>
              <a:t>общеутвердительными </a:t>
            </a:r>
            <a:r>
              <a:rPr lang="ru-RU" sz="1800" b="1" dirty="0" smtClean="0">
                <a:solidFill>
                  <a:schemeClr val="bg1"/>
                </a:solidFill>
              </a:rPr>
              <a:t>суждениями.</a:t>
            </a:r>
            <a:endParaRPr lang="ru-RU" sz="1800" b="1" dirty="0" smtClean="0">
              <a:solidFill>
                <a:srgbClr val="00FF00"/>
              </a:solidFill>
            </a:endParaRPr>
          </a:p>
          <a:p>
            <a:pPr marL="1200150" lvl="3" indent="-342900" eaLnBrk="1" hangingPunct="1"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Б</a:t>
            </a:r>
            <a:r>
              <a:rPr lang="en-US" sz="18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bg1"/>
                </a:solidFill>
                <a:cs typeface="Arial" charset="0"/>
              </a:rPr>
              <a:t>льшая</a:t>
            </a:r>
            <a:r>
              <a:rPr lang="ru-RU" sz="1800" b="1" dirty="0" smtClean="0">
                <a:solidFill>
                  <a:schemeClr val="bg1"/>
                </a:solidFill>
              </a:rPr>
              <a:t> посылка должна быть </a:t>
            </a:r>
            <a:r>
              <a:rPr lang="ru-RU" sz="1800" b="1" dirty="0" smtClean="0">
                <a:solidFill>
                  <a:srgbClr val="00FF00"/>
                </a:solidFill>
              </a:rPr>
              <a:t>общим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суждением. </a:t>
            </a:r>
          </a:p>
          <a:p>
            <a:pPr marL="1657350" lvl="4" indent="-342900" eaLnBrk="1" hangingPunct="1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Поскольку б</a:t>
            </a:r>
            <a:r>
              <a:rPr lang="en-US" sz="18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bg1"/>
                </a:solidFill>
              </a:rPr>
              <a:t>льший термин распределён в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отрицательном</a:t>
            </a:r>
            <a:r>
              <a:rPr lang="ru-RU" sz="1800" b="1" dirty="0" smtClean="0">
                <a:solidFill>
                  <a:schemeClr val="bg1"/>
                </a:solidFill>
              </a:rPr>
              <a:t> заключении, он должен быть 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) распределён и в посылке. </a:t>
            </a:r>
          </a:p>
          <a:p>
            <a:pPr marL="1657350" lvl="4" indent="-342900" eaLnBrk="1" hangingPunct="1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При этом он не может быть </a:t>
            </a:r>
            <a:r>
              <a:rPr lang="ru-RU" sz="1800" b="1" dirty="0" smtClean="0">
                <a:solidFill>
                  <a:srgbClr val="00FF00"/>
                </a:solidFill>
              </a:rPr>
              <a:t>предикатом</a:t>
            </a:r>
            <a:r>
              <a:rPr lang="ru-RU" sz="1800" b="1" dirty="0" smtClean="0">
                <a:solidFill>
                  <a:schemeClr val="bg1"/>
                </a:solidFill>
              </a:rPr>
              <a:t> посылки (в таком случае посылка была бы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отрицательной</a:t>
            </a:r>
            <a:r>
              <a:rPr lang="ru-RU" sz="1800" b="1" dirty="0" smtClean="0">
                <a:solidFill>
                  <a:schemeClr val="bg1"/>
                </a:solidFill>
              </a:rPr>
              <a:t>, что противоречило бы исходному допущению), а значит является</a:t>
            </a:r>
            <a:r>
              <a:rPr lang="ru-RU" sz="1800" b="1" dirty="0" smtClean="0">
                <a:solidFill>
                  <a:srgbClr val="00FF00"/>
                </a:solidFill>
              </a:rPr>
              <a:t> субъектом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1657350" lvl="4" indent="-342900" eaLnBrk="1" hangingPunct="1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Суждение же, субъект которого распределён,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по определению </a:t>
            </a:r>
            <a:r>
              <a:rPr lang="ru-RU" sz="1800" b="1" dirty="0" smtClean="0">
                <a:solidFill>
                  <a:srgbClr val="00FF00"/>
                </a:solidFill>
              </a:rPr>
              <a:t>общее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328000"/>
          </a:xfrm>
        </p:spPr>
        <p:txBody>
          <a:bodyPr/>
          <a:lstStyle/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того, что замена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800" b="1" dirty="0" smtClean="0">
                <a:solidFill>
                  <a:schemeClr val="bg1"/>
                </a:solidFill>
              </a:rPr>
              <a:t> ему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 не приводит к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800" b="1" dirty="0" smtClean="0">
                <a:solidFill>
                  <a:schemeClr val="bg1"/>
                </a:solidFill>
              </a:rPr>
              <a:t> ни с одной из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посылок, что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 </a:t>
            </a:r>
            <a:r>
              <a:rPr lang="ru-RU" sz="1800" b="1" dirty="0" smtClean="0">
                <a:solidFill>
                  <a:schemeClr val="bg1"/>
                </a:solidFill>
              </a:rPr>
              <a:t>самому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понятию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логического вывода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742950" lvl="2" indent="-342900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Допустим, что обе посылки –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утвердительные</a:t>
            </a:r>
            <a:r>
              <a:rPr lang="ru-RU" sz="1800" b="1" dirty="0" smtClean="0">
                <a:solidFill>
                  <a:schemeClr val="bg1"/>
                </a:solidFill>
              </a:rPr>
              <a:t> суждения,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а заключение – суждение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отрицательное</a:t>
            </a:r>
            <a:r>
              <a:rPr lang="ru-RU" sz="1800" b="1" dirty="0" smtClean="0">
                <a:solidFill>
                  <a:schemeClr val="bg1"/>
                </a:solidFill>
              </a:rPr>
              <a:t>. В этом случае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обе посылки должны быть не просто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утвердительными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(по допущению), а </a:t>
            </a:r>
            <a:r>
              <a:rPr lang="ru-RU" sz="1800" b="1" dirty="0" smtClean="0">
                <a:solidFill>
                  <a:srgbClr val="00FF00"/>
                </a:solidFill>
              </a:rPr>
              <a:t>общеутвердительными </a:t>
            </a:r>
            <a:r>
              <a:rPr lang="ru-RU" sz="1800" b="1" dirty="0" smtClean="0">
                <a:solidFill>
                  <a:schemeClr val="bg1"/>
                </a:solidFill>
              </a:rPr>
              <a:t>суждениями.</a:t>
            </a:r>
            <a:endParaRPr lang="ru-RU" sz="1800" b="1" dirty="0" smtClean="0">
              <a:solidFill>
                <a:srgbClr val="00FF00"/>
              </a:solidFill>
            </a:endParaRPr>
          </a:p>
          <a:p>
            <a:pPr marL="1200150" lvl="3" indent="-342900" eaLnBrk="1" hangingPunct="1"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Меньшая посылка также должна быть </a:t>
            </a:r>
            <a:r>
              <a:rPr lang="ru-RU" sz="1800" b="1" dirty="0" smtClean="0">
                <a:solidFill>
                  <a:srgbClr val="00FF00"/>
                </a:solidFill>
              </a:rPr>
              <a:t>общим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1657350" lvl="4" indent="-342900" eaLnBrk="1" hangingPunct="1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Поскольку </a:t>
            </a:r>
            <a:r>
              <a:rPr lang="ru-RU" sz="1800" b="1" dirty="0" smtClean="0">
                <a:solidFill>
                  <a:srgbClr val="00FF00"/>
                </a:solidFill>
              </a:rPr>
              <a:t>субъектом</a:t>
            </a:r>
            <a:r>
              <a:rPr lang="ru-RU" sz="1800" b="1" dirty="0" smtClean="0">
                <a:solidFill>
                  <a:schemeClr val="bg1"/>
                </a:solidFill>
              </a:rPr>
              <a:t> б</a:t>
            </a:r>
            <a:r>
              <a:rPr lang="en-US" sz="18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bg1"/>
                </a:solidFill>
              </a:rPr>
              <a:t>льшей посылки является б</a:t>
            </a:r>
            <a:r>
              <a:rPr lang="en-US" sz="18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bg1"/>
                </a:solidFill>
              </a:rPr>
              <a:t>льший термин, средний термин оказывается </a:t>
            </a:r>
            <a:r>
              <a:rPr lang="ru-RU" sz="1800" b="1" dirty="0" smtClean="0">
                <a:solidFill>
                  <a:srgbClr val="00FF00"/>
                </a:solidFill>
              </a:rPr>
              <a:t>предикатом</a:t>
            </a:r>
            <a:r>
              <a:rPr lang="ru-RU" sz="1800" b="1" dirty="0" smtClean="0">
                <a:solidFill>
                  <a:schemeClr val="bg1"/>
                </a:solidFill>
              </a:rPr>
              <a:t> и, стало быть, не распределён; в таком случае он должен быть 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) распределён в меньшей посылке. </a:t>
            </a:r>
          </a:p>
          <a:p>
            <a:pPr marL="1657350" lvl="4" indent="-342900" eaLnBrk="1" hangingPunct="1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Но в меньшей посылке он не может быть </a:t>
            </a:r>
            <a:r>
              <a:rPr lang="ru-RU" sz="1800" b="1" dirty="0" smtClean="0">
                <a:solidFill>
                  <a:srgbClr val="00FF00"/>
                </a:solidFill>
              </a:rPr>
              <a:t>предикатом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(тогда посылка была бы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отрицательной</a:t>
            </a:r>
            <a:r>
              <a:rPr lang="ru-RU" sz="1800" b="1" dirty="0" smtClean="0">
                <a:solidFill>
                  <a:schemeClr val="bg1"/>
                </a:solidFill>
              </a:rPr>
              <a:t>, что противоречило бы исходному допущению) и, значит, является</a:t>
            </a:r>
            <a:r>
              <a:rPr lang="ru-RU" sz="1800" b="1" dirty="0" smtClean="0">
                <a:solidFill>
                  <a:srgbClr val="00FF00"/>
                </a:solidFill>
              </a:rPr>
              <a:t> субъектом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1657350" lvl="4" indent="-342900" eaLnBrk="1" hangingPunct="1"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Суждение же, субъект которого распределён,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по определению </a:t>
            </a:r>
            <a:r>
              <a:rPr lang="ru-RU" sz="1800" b="1" dirty="0" smtClean="0">
                <a:solidFill>
                  <a:srgbClr val="00FF00"/>
                </a:solidFill>
              </a:rPr>
              <a:t>общее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двух утвердительных посылок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3"/>
          <p:cNvSpPr>
            <a:spLocks noChangeAspect="1" noChangeArrowheads="1"/>
          </p:cNvSpPr>
          <p:nvPr/>
        </p:nvSpPr>
        <p:spPr bwMode="auto">
          <a:xfrm>
            <a:off x="2160000" y="6012000"/>
            <a:ext cx="648000" cy="64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1" name="Oval 3"/>
          <p:cNvSpPr>
            <a:spLocks noChangeAspect="1" noChangeArrowheads="1"/>
          </p:cNvSpPr>
          <p:nvPr/>
        </p:nvSpPr>
        <p:spPr bwMode="auto">
          <a:xfrm>
            <a:off x="2160000" y="6012000"/>
            <a:ext cx="648000" cy="64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800" dirty="0" smtClean="0">
                <a:solidFill>
                  <a:srgbClr val="0000CC"/>
                </a:solidFill>
              </a:rPr>
              <a:t>S</a:t>
            </a: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4500000"/>
          </a:xfrm>
        </p:spPr>
        <p:txBody>
          <a:bodyPr/>
          <a:lstStyle/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того, что замена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800" b="1" dirty="0" smtClean="0">
                <a:solidFill>
                  <a:schemeClr val="bg1"/>
                </a:solidFill>
              </a:rPr>
              <a:t> ему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 не приводит к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800" b="1" dirty="0" smtClean="0">
                <a:solidFill>
                  <a:schemeClr val="bg1"/>
                </a:solidFill>
              </a:rPr>
              <a:t> ни с одной из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посылок, что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 </a:t>
            </a:r>
            <a:r>
              <a:rPr lang="ru-RU" sz="1800" b="1" dirty="0" smtClean="0">
                <a:solidFill>
                  <a:schemeClr val="bg1"/>
                </a:solidFill>
              </a:rPr>
              <a:t>самому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понятию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логического вывода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Вывод в таком случае будет </a:t>
            </a:r>
            <a:r>
              <a:rPr lang="ru-RU" sz="1800" b="1" dirty="0" smtClean="0">
                <a:solidFill>
                  <a:srgbClr val="FF66FF"/>
                </a:solidFill>
              </a:rPr>
              <a:t>частноотрицательным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суждением: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</a:p>
          <a:p>
            <a:pPr marL="1200150" lvl="3" indent="-342900" eaLnBrk="1" hangingPunct="1"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rgbClr val="FF66FF"/>
                </a:solidFill>
              </a:rPr>
              <a:t>отрицательным</a:t>
            </a:r>
            <a:r>
              <a:rPr lang="ru-RU" sz="1800" b="1" dirty="0" smtClean="0">
                <a:solidFill>
                  <a:schemeClr val="bg1"/>
                </a:solidFill>
              </a:rPr>
              <a:t> – </a:t>
            </a:r>
            <a:r>
              <a:rPr lang="ru-RU" sz="1800" b="1" dirty="0" smtClean="0">
                <a:solidFill>
                  <a:srgbClr val="FFFF00"/>
                </a:solidFill>
              </a:rPr>
              <a:t>по исходному допущению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</a:p>
          <a:p>
            <a:pPr marL="1200150" lvl="3" indent="-342900" eaLnBrk="1" hangingPunct="1"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частным</a:t>
            </a:r>
            <a:r>
              <a:rPr lang="ru-RU" sz="1800" b="1" dirty="0" smtClean="0">
                <a:solidFill>
                  <a:schemeClr val="bg1"/>
                </a:solidFill>
              </a:rPr>
              <a:t> – потому, что меньший термин, будучи предикатом (субъектом, как установлено, является средний термин)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утвердительной</a:t>
            </a:r>
            <a:r>
              <a:rPr lang="ru-RU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rgbClr val="FFFF00"/>
                </a:solidFill>
              </a:rPr>
              <a:t>по допущению</a:t>
            </a:r>
            <a:r>
              <a:rPr lang="ru-RU" sz="1800" b="1" dirty="0" smtClean="0">
                <a:solidFill>
                  <a:schemeClr val="bg1"/>
                </a:solidFill>
              </a:rPr>
              <a:t>) меньшей посылки, в посылке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не распределён и, стало быть, не распределён и в выводе. </a:t>
            </a:r>
          </a:p>
          <a:p>
            <a:pPr marL="1200150" lvl="3" indent="-342900" eaLnBrk="1" hangingPunct="1"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Суждение, субъект которого не распределён, </a:t>
            </a:r>
            <a:r>
              <a:rPr lang="ru-RU" sz="1800" b="1" dirty="0" smtClean="0">
                <a:solidFill>
                  <a:srgbClr val="00FFFF"/>
                </a:solidFill>
              </a:rPr>
              <a:t>частное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Противоречащим </a:t>
            </a:r>
            <a:r>
              <a:rPr lang="ru-RU" sz="1800" b="1" dirty="0" smtClean="0">
                <a:solidFill>
                  <a:srgbClr val="FF66FF"/>
                </a:solidFill>
              </a:rPr>
              <a:t>частноотрицательному</a:t>
            </a:r>
            <a:r>
              <a:rPr lang="ru-RU" sz="1800" b="1" dirty="0" smtClean="0">
                <a:solidFill>
                  <a:schemeClr val="bg1"/>
                </a:solidFill>
              </a:rPr>
              <a:t> суждению будет суждение </a:t>
            </a:r>
            <a:r>
              <a:rPr lang="ru-RU" sz="1800" b="1" dirty="0" smtClean="0">
                <a:solidFill>
                  <a:srgbClr val="00FF00"/>
                </a:solidFill>
              </a:rPr>
              <a:t>общеутвердительное</a:t>
            </a:r>
            <a:r>
              <a:rPr lang="ru-RU" sz="1800" b="1" dirty="0" smtClean="0">
                <a:solidFill>
                  <a:schemeClr val="bg1"/>
                </a:solidFill>
              </a:rPr>
              <a:t>, термины которого </a:t>
            </a:r>
            <a:r>
              <a:rPr lang="ru-RU" sz="1800" b="1" dirty="0" smtClean="0">
                <a:solidFill>
                  <a:srgbClr val="00FFFF"/>
                </a:solidFill>
              </a:rPr>
              <a:t>совместимы</a:t>
            </a:r>
            <a:r>
              <a:rPr lang="ru-RU" sz="1800" b="1" dirty="0" smtClean="0">
                <a:solidFill>
                  <a:schemeClr val="bg1"/>
                </a:solidFill>
              </a:rPr>
              <a:t>: субъекты </a:t>
            </a:r>
            <a:r>
              <a:rPr lang="ru-RU" sz="1800" b="1" dirty="0" smtClean="0">
                <a:solidFill>
                  <a:srgbClr val="00FF00"/>
                </a:solidFill>
              </a:rPr>
              <a:t>общеутвердительных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суждений являются либо подчинёнными,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либо равнозначащими со своими предикатами понятиями.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двух утвердительных посылок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3996000" y="6012000"/>
            <a:ext cx="4680000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rgbClr val="00FFFF"/>
                </a:solidFill>
              </a:rPr>
              <a:t>Общеутвердительное суждение</a:t>
            </a:r>
          </a:p>
          <a:p>
            <a:pPr algn="ctr">
              <a:defRPr/>
            </a:pPr>
            <a:r>
              <a:rPr lang="en-US" sz="1600" dirty="0" smtClean="0">
                <a:solidFill>
                  <a:srgbClr val="00FF00"/>
                </a:solidFill>
              </a:rPr>
              <a:t>S</a:t>
            </a:r>
            <a:r>
              <a:rPr lang="en-US" sz="1600" dirty="0" smtClean="0"/>
              <a:t> </a:t>
            </a:r>
            <a:r>
              <a:rPr lang="ru-RU" sz="1600" dirty="0" smtClean="0"/>
              <a:t>– подчинённое,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ru-RU" sz="1600" dirty="0" smtClean="0"/>
              <a:t> – подчиняющее понятие</a:t>
            </a:r>
          </a:p>
          <a:p>
            <a:pPr algn="ctr">
              <a:defRPr/>
            </a:pPr>
            <a:r>
              <a:rPr lang="en-US" sz="1600" dirty="0" smtClean="0">
                <a:solidFill>
                  <a:srgbClr val="00FF00"/>
                </a:solidFill>
              </a:rPr>
              <a:t>S</a:t>
            </a:r>
            <a:r>
              <a:rPr lang="en-US" sz="1600" dirty="0" smtClean="0"/>
              <a:t> </a:t>
            </a:r>
            <a:r>
              <a:rPr lang="ru-RU" sz="1600" dirty="0" smtClean="0"/>
              <a:t>и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ru-RU" sz="1600" dirty="0" smtClean="0"/>
              <a:t> – равнозначащие понятия</a:t>
            </a:r>
            <a:endParaRPr lang="ru-RU" sz="1600" i="1" dirty="0"/>
          </a:p>
        </p:txBody>
      </p:sp>
      <p:sp>
        <p:nvSpPr>
          <p:cNvPr id="7" name="Oval 3"/>
          <p:cNvSpPr>
            <a:spLocks noChangeAspect="1" noChangeArrowheads="1"/>
          </p:cNvSpPr>
          <p:nvPr/>
        </p:nvSpPr>
        <p:spPr bwMode="auto">
          <a:xfrm>
            <a:off x="1260000" y="6012000"/>
            <a:ext cx="648000" cy="64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P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9" name="Oval 5"/>
          <p:cNvSpPr>
            <a:spLocks noChangeAspect="1" noChangeArrowheads="1"/>
          </p:cNvSpPr>
          <p:nvPr/>
        </p:nvSpPr>
        <p:spPr bwMode="auto">
          <a:xfrm>
            <a:off x="1440000" y="6336000"/>
            <a:ext cx="288908" cy="28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0" name="Oval 3"/>
          <p:cNvSpPr>
            <a:spLocks noChangeAspect="1" noChangeArrowheads="1"/>
          </p:cNvSpPr>
          <p:nvPr/>
        </p:nvSpPr>
        <p:spPr bwMode="auto">
          <a:xfrm>
            <a:off x="2160000" y="6012000"/>
            <a:ext cx="648000" cy="64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S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864 0 " pathEditMode="relative" ptsTypes="AA">
                                      <p:cBhvr>
                                        <p:cTn id="47" dur="2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226 0 " pathEditMode="relative" ptsTypes="AA">
                                      <p:cBhvr>
                                        <p:cTn id="62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49539" grpId="0" build="p"/>
      <p:bldP spid="4" grpId="0" build="p"/>
      <p:bldP spid="7" grpId="0" animBg="1"/>
      <p:bldP spid="9" grpId="0" animBg="1"/>
      <p:bldP spid="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328000"/>
          </a:xfrm>
        </p:spPr>
        <p:txBody>
          <a:bodyPr/>
          <a:lstStyle/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того, что замена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800" b="1" dirty="0" smtClean="0">
                <a:solidFill>
                  <a:schemeClr val="bg1"/>
                </a:solidFill>
              </a:rPr>
              <a:t> ему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 не приводит к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800" b="1" dirty="0" smtClean="0">
                <a:solidFill>
                  <a:schemeClr val="bg1"/>
                </a:solidFill>
              </a:rPr>
              <a:t> ни с одной из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посылок, что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 </a:t>
            </a:r>
            <a:r>
              <a:rPr lang="ru-RU" sz="1800" b="1" dirty="0" smtClean="0">
                <a:solidFill>
                  <a:schemeClr val="bg1"/>
                </a:solidFill>
              </a:rPr>
              <a:t>самому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понятию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логического вывода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Два </a:t>
            </a:r>
            <a:r>
              <a:rPr lang="ru-RU" sz="1800" b="1" dirty="0" smtClean="0">
                <a:solidFill>
                  <a:srgbClr val="00FF00"/>
                </a:solidFill>
              </a:rPr>
              <a:t>общеутвердительных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суждения, имеющих один общий термин, могут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противоречить</a:t>
            </a:r>
            <a:r>
              <a:rPr lang="ru-RU" sz="1800" b="1" dirty="0" smtClean="0">
                <a:solidFill>
                  <a:schemeClr val="bg1"/>
                </a:solidFill>
              </a:rPr>
              <a:t> друг другу лишь при </a:t>
            </a:r>
            <a:r>
              <a:rPr lang="ru-RU" sz="1800" b="1" dirty="0" smtClean="0">
                <a:solidFill>
                  <a:srgbClr val="FF66FF"/>
                </a:solidFill>
              </a:rPr>
              <a:t>несовместимости</a:t>
            </a:r>
            <a:r>
              <a:rPr lang="ru-RU" sz="1800" b="1" dirty="0" smtClean="0">
                <a:solidFill>
                  <a:schemeClr val="bg1"/>
                </a:solidFill>
              </a:rPr>
              <a:t> своих вторых терминов</a:t>
            </a:r>
            <a:r>
              <a:rPr lang="en-US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Общим термином посылки и вывода является, по определению, </a:t>
            </a:r>
            <a:r>
              <a:rPr lang="ru-RU" sz="1800" b="1" dirty="0" smtClean="0">
                <a:solidFill>
                  <a:srgbClr val="FFFF00"/>
                </a:solidFill>
              </a:rPr>
              <a:t>крайний</a:t>
            </a:r>
            <a:r>
              <a:rPr lang="ru-RU" sz="1800" b="1" dirty="0" smtClean="0">
                <a:solidFill>
                  <a:schemeClr val="bg1"/>
                </a:solidFill>
              </a:rPr>
              <a:t> термин. Вторым (отличным от крайнего) термином посылки является, опять-таки по определению, </a:t>
            </a:r>
            <a:r>
              <a:rPr lang="ru-RU" sz="1800" b="1" dirty="0" smtClean="0">
                <a:solidFill>
                  <a:srgbClr val="FFFF00"/>
                </a:solidFill>
              </a:rPr>
              <a:t>средний</a:t>
            </a:r>
            <a:r>
              <a:rPr lang="ru-RU" sz="1800" b="1" dirty="0" smtClean="0">
                <a:solidFill>
                  <a:schemeClr val="bg1"/>
                </a:solidFill>
              </a:rPr>
              <a:t> термин. 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Суждение</a:t>
            </a:r>
            <a:r>
              <a:rPr lang="en-US" sz="1800" b="1" dirty="0" smtClean="0">
                <a:solidFill>
                  <a:schemeClr val="bg1"/>
                </a:solidFill>
              </a:rPr>
              <a:t> c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совместимыми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крайними</a:t>
            </a:r>
            <a:r>
              <a:rPr lang="ru-RU" sz="1800" b="1" dirty="0" smtClean="0">
                <a:solidFill>
                  <a:schemeClr val="bg1"/>
                </a:solidFill>
              </a:rPr>
              <a:t> терминами (контрадикторное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отрицательному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 допущению, выводу) может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противоречить</a:t>
            </a:r>
            <a:r>
              <a:rPr lang="ru-RU" sz="1800" b="1" dirty="0" smtClean="0">
                <a:solidFill>
                  <a:schemeClr val="bg1"/>
                </a:solidFill>
              </a:rPr>
              <a:t> какой-то из </a:t>
            </a:r>
            <a:r>
              <a:rPr lang="ru-RU" sz="1800" b="1" dirty="0" smtClean="0">
                <a:solidFill>
                  <a:srgbClr val="00FF00"/>
                </a:solidFill>
              </a:rPr>
              <a:t>общеутвердительных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 лишь в том случае, если </a:t>
            </a:r>
            <a:r>
              <a:rPr lang="ru-RU" sz="1800" b="1" dirty="0" smtClean="0">
                <a:solidFill>
                  <a:srgbClr val="FFFF00"/>
                </a:solidFill>
              </a:rPr>
              <a:t>средний</a:t>
            </a:r>
            <a:r>
              <a:rPr lang="ru-RU" sz="1800" b="1" dirty="0" smtClean="0">
                <a:solidFill>
                  <a:schemeClr val="bg1"/>
                </a:solidFill>
              </a:rPr>
              <a:t> термин </a:t>
            </a:r>
            <a:r>
              <a:rPr lang="ru-RU" sz="1800" b="1" dirty="0" smtClean="0">
                <a:solidFill>
                  <a:srgbClr val="FF66FF"/>
                </a:solidFill>
              </a:rPr>
              <a:t>не совместим </a:t>
            </a:r>
            <a:r>
              <a:rPr lang="ru-RU" sz="1800" b="1" dirty="0" smtClean="0">
                <a:solidFill>
                  <a:schemeClr val="bg1"/>
                </a:solidFill>
              </a:rPr>
              <a:t>с каким-то из </a:t>
            </a:r>
            <a:r>
              <a:rPr lang="ru-RU" sz="1800" b="1" dirty="0" smtClean="0">
                <a:solidFill>
                  <a:srgbClr val="FFFF00"/>
                </a:solidFill>
              </a:rPr>
              <a:t>крайних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Но </a:t>
            </a:r>
            <a:r>
              <a:rPr lang="ru-RU" sz="1800" b="1" dirty="0" smtClean="0">
                <a:solidFill>
                  <a:srgbClr val="00FF00"/>
                </a:solidFill>
              </a:rPr>
              <a:t>общеутвердительные </a:t>
            </a:r>
            <a:r>
              <a:rPr lang="ru-RU" sz="1800" b="1" dirty="0" smtClean="0">
                <a:solidFill>
                  <a:schemeClr val="bg1"/>
                </a:solidFill>
              </a:rPr>
              <a:t>посылки утверждают как раз </a:t>
            </a:r>
            <a:r>
              <a:rPr lang="ru-RU" sz="1800" b="1" dirty="0" smtClean="0">
                <a:solidFill>
                  <a:srgbClr val="00FFFF"/>
                </a:solidFill>
              </a:rPr>
              <a:t>совместимость</a:t>
            </a:r>
            <a:r>
              <a:rPr lang="ru-RU" sz="1800" b="1" dirty="0" smtClean="0">
                <a:solidFill>
                  <a:srgbClr val="FFFF00"/>
                </a:solidFill>
              </a:rPr>
              <a:t> среднего </a:t>
            </a:r>
            <a:r>
              <a:rPr lang="ru-RU" sz="1800" b="1" dirty="0" smtClean="0">
                <a:solidFill>
                  <a:schemeClr val="bg1"/>
                </a:solidFill>
              </a:rPr>
              <a:t>термина с обоими</a:t>
            </a:r>
            <a:r>
              <a:rPr lang="ru-RU" sz="1800" b="1" dirty="0" smtClean="0">
                <a:solidFill>
                  <a:srgbClr val="FFFF00"/>
                </a:solidFill>
              </a:rPr>
              <a:t> крайними</a:t>
            </a:r>
            <a:r>
              <a:rPr lang="ru-RU" sz="1800" b="1" dirty="0" smtClean="0">
                <a:solidFill>
                  <a:schemeClr val="bg1"/>
                </a:solidFill>
              </a:rPr>
              <a:t>: </a:t>
            </a:r>
          </a:p>
          <a:p>
            <a:pPr marL="1200150" lvl="3" indent="-342900" eaLnBrk="1" hangingPunct="1"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б</a:t>
            </a:r>
            <a:r>
              <a:rPr lang="en-US" sz="18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bg1"/>
                </a:solidFill>
              </a:rPr>
              <a:t>льшая посылка – его совместимость с </a:t>
            </a:r>
            <a:r>
              <a:rPr lang="ru-RU" sz="1800" b="1" dirty="0" smtClean="0">
                <a:solidFill>
                  <a:srgbClr val="FFFF00"/>
                </a:solidFill>
              </a:rPr>
              <a:t>б</a:t>
            </a:r>
            <a:r>
              <a:rPr lang="en-US" sz="1800" b="1" dirty="0" smtClean="0">
                <a:solidFill>
                  <a:srgbClr val="FFFF00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rgbClr val="FFFF00"/>
                </a:solidFill>
              </a:rPr>
              <a:t>льшим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</a:p>
          <a:p>
            <a:pPr marL="1200150" lvl="3" indent="-342900" eaLnBrk="1" hangingPunct="1">
              <a:spcBef>
                <a:spcPts val="200"/>
              </a:spcBef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меньшая посылка – его совместимость с </a:t>
            </a:r>
            <a:r>
              <a:rPr lang="ru-RU" sz="1800" b="1" dirty="0" smtClean="0">
                <a:solidFill>
                  <a:srgbClr val="FFFF00"/>
                </a:solidFill>
              </a:rPr>
              <a:t>меньшим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термином. 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двух утвердительных посылок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9539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2880000"/>
          </a:xfrm>
        </p:spPr>
        <p:txBody>
          <a:bodyPr/>
          <a:lstStyle/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того, что замена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800" b="1" dirty="0" smtClean="0">
                <a:solidFill>
                  <a:schemeClr val="bg1"/>
                </a:solidFill>
              </a:rPr>
              <a:t> ему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 не приводит к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800" b="1" dirty="0" smtClean="0">
                <a:solidFill>
                  <a:schemeClr val="bg1"/>
                </a:solidFill>
              </a:rPr>
              <a:t> ни с одной из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посылок, что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 </a:t>
            </a:r>
            <a:r>
              <a:rPr lang="ru-RU" sz="1800" b="1" dirty="0" smtClean="0">
                <a:solidFill>
                  <a:schemeClr val="bg1"/>
                </a:solidFill>
              </a:rPr>
              <a:t>самому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понятию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логического вывода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Следовательно, суждение,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противоречащее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</a:p>
          <a:p>
            <a:pPr marL="1200150" lvl="3" indent="-342900" eaLnBrk="1" hangingPunct="1"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rgbClr val="FF66FF"/>
                </a:solidFill>
              </a:rPr>
              <a:t>отрицательному</a:t>
            </a:r>
            <a:r>
              <a:rPr lang="ru-RU" sz="1800" b="1" dirty="0" smtClean="0">
                <a:solidFill>
                  <a:schemeClr val="bg1"/>
                </a:solidFill>
              </a:rPr>
              <a:t> выводу </a:t>
            </a:r>
          </a:p>
          <a:p>
            <a:pPr marL="1200150" lvl="3" indent="-342900" eaLnBrk="1" hangingPunct="1"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из двух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посылок, </a:t>
            </a:r>
          </a:p>
          <a:p>
            <a:pPr marL="1200150" lvl="3" indent="-342900" eaLnBrk="1" hangingPunct="1"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не может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противоречить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ни одной из этих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Между тем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8000" y="5544000"/>
            <a:ext cx="9000000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lvl="2" indent="-342900" algn="l"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dirty="0" smtClean="0"/>
              <a:t>Следовательно, </a:t>
            </a:r>
            <a:r>
              <a:rPr lang="ru-RU" dirty="0" smtClean="0">
                <a:solidFill>
                  <a:srgbClr val="FF66FF"/>
                </a:solidFill>
              </a:rPr>
              <a:t>отрицательный</a:t>
            </a:r>
            <a:r>
              <a:rPr lang="ru-RU" dirty="0" smtClean="0"/>
              <a:t> вывод </a:t>
            </a:r>
            <a:r>
              <a:rPr lang="ru-RU" dirty="0" smtClean="0">
                <a:solidFill>
                  <a:srgbClr val="FF66FF"/>
                </a:solidFill>
              </a:rPr>
              <a:t>не может быть получен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из двух </a:t>
            </a:r>
            <a:r>
              <a:rPr lang="ru-RU" dirty="0" smtClean="0">
                <a:solidFill>
                  <a:srgbClr val="00FF00"/>
                </a:solidFill>
              </a:rPr>
              <a:t>утвердительных</a:t>
            </a:r>
            <a:r>
              <a:rPr lang="ru-RU" dirty="0" smtClean="0"/>
              <a:t> посылок.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FF66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двух утвердительных посылок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72000" y="4428000"/>
            <a:ext cx="7632000" cy="1008000"/>
          </a:xfrm>
          <a:prstGeom prst="roundRect">
            <a:avLst/>
          </a:prstGeom>
          <a:noFill/>
          <a:ln w="3810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00FF00"/>
                </a:solidFill>
              </a:rPr>
              <a:t>корректное </a:t>
            </a:r>
            <a:r>
              <a:rPr lang="ru-RU" dirty="0">
                <a:solidFill>
                  <a:srgbClr val="00FF00"/>
                </a:solidFill>
              </a:rPr>
              <a:t>умозаключение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/>
              <a:t>есть построение такого суждения </a:t>
            </a:r>
            <a:r>
              <a:rPr lang="ru-RU" dirty="0" smtClean="0"/>
              <a:t>из материи </a:t>
            </a:r>
            <a:r>
              <a:rPr lang="ru-RU" dirty="0"/>
              <a:t>других суждений, замена которого </a:t>
            </a:r>
            <a:r>
              <a:rPr lang="ru-RU" dirty="0">
                <a:solidFill>
                  <a:srgbClr val="FF66FF"/>
                </a:solidFill>
              </a:rPr>
              <a:t>противоречащим</a:t>
            </a:r>
            <a:r>
              <a:rPr lang="ru-RU" dirty="0"/>
              <a:t> </a:t>
            </a:r>
            <a:r>
              <a:rPr lang="ru-RU" dirty="0" smtClean="0"/>
              <a:t>ему суждением </a:t>
            </a:r>
            <a:r>
              <a:rPr lang="ru-RU" dirty="0"/>
              <a:t>приводит к </a:t>
            </a:r>
            <a:r>
              <a:rPr lang="ru-RU" dirty="0">
                <a:solidFill>
                  <a:srgbClr val="FF66FF"/>
                </a:solidFill>
              </a:rPr>
              <a:t>противоречию</a:t>
            </a:r>
            <a:r>
              <a:rPr lang="ru-RU" dirty="0"/>
              <a:t> с </a:t>
            </a:r>
            <a:r>
              <a:rPr lang="ru-RU" dirty="0" smtClean="0"/>
              <a:t>посылками.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9539" grpId="0" uiExpand="1" build="p"/>
      <p:bldP spid="6" grpId="0" build="p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4032000"/>
          </a:xfrm>
        </p:spPr>
        <p:txBody>
          <a:bodyPr rIns="90000"/>
          <a:lstStyle/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утвердительной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определения силлогизма</a:t>
            </a:r>
            <a:r>
              <a:rPr lang="ru-RU" sz="1800" b="1" dirty="0" smtClean="0">
                <a:solidFill>
                  <a:schemeClr val="bg1"/>
                </a:solidFill>
              </a:rPr>
              <a:t>: средний термин, связь которого с обоими крайними терминами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отрицается</a:t>
            </a:r>
            <a:r>
              <a:rPr lang="ru-RU" sz="1800" b="1" dirty="0" smtClean="0">
                <a:solidFill>
                  <a:schemeClr val="bg1"/>
                </a:solidFill>
              </a:rPr>
              <a:t>, не может связать последние друг с другом каким-то определённым образом. </a:t>
            </a:r>
          </a:p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того, что замена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800" b="1" dirty="0" smtClean="0">
                <a:solidFill>
                  <a:schemeClr val="bg1"/>
                </a:solidFill>
              </a:rPr>
              <a:t> ему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 не приводит к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800" b="1" dirty="0" smtClean="0">
                <a:solidFill>
                  <a:schemeClr val="bg1"/>
                </a:solidFill>
              </a:rPr>
              <a:t> ни с одной из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посылок, что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 </a:t>
            </a:r>
            <a:r>
              <a:rPr lang="ru-RU" sz="1800" b="1" dirty="0" smtClean="0">
                <a:solidFill>
                  <a:schemeClr val="bg1"/>
                </a:solidFill>
              </a:rPr>
              <a:t>самому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понятию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логического вывода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</a:t>
            </a:r>
            <a:r>
              <a:rPr lang="ru-RU" sz="1800" b="1" dirty="0" smtClean="0">
                <a:solidFill>
                  <a:srgbClr val="FFFF00"/>
                </a:solidFill>
              </a:rPr>
              <a:t>качества логических связей между терминами</a:t>
            </a:r>
            <a:r>
              <a:rPr lang="ru-RU" sz="1800" b="1" dirty="0" smtClean="0">
                <a:solidFill>
                  <a:schemeClr val="bg1"/>
                </a:solidFill>
              </a:rPr>
              <a:t>: средний термин, связь которого с одним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из крайних терминов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отрицается</a:t>
            </a:r>
            <a:r>
              <a:rPr lang="ru-RU" sz="1800" b="1" dirty="0" smtClean="0">
                <a:solidFill>
                  <a:schemeClr val="bg1"/>
                </a:solidFill>
              </a:rPr>
              <a:t>, может связать этот крайний термин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с другим крайним термином лишь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800100" lvl="5" indent="-342900">
              <a:buFontTx/>
              <a:buChar char="•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Нарушение правила </a:t>
            </a:r>
            <a:r>
              <a:rPr lang="ru-RU" sz="1600" b="1" dirty="0" smtClean="0">
                <a:solidFill>
                  <a:srgbClr val="00FFFF"/>
                </a:solidFill>
              </a:rPr>
              <a:t>отрицательной посылки</a:t>
            </a:r>
            <a:r>
              <a:rPr lang="ru-RU" sz="1600" b="1" dirty="0" smtClean="0">
                <a:solidFill>
                  <a:schemeClr val="bg1"/>
                </a:solidFill>
              </a:rPr>
              <a:t> ведёт к </a:t>
            </a:r>
            <a:r>
              <a:rPr lang="ru-RU" sz="1600" b="1" dirty="0" smtClean="0">
                <a:solidFill>
                  <a:srgbClr val="FF66FF"/>
                </a:solidFill>
              </a:rPr>
              <a:t>ошибке неправомерного утвердительного вывода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eaLnBrk="1" hangingPunct="1">
              <a:defRPr/>
            </a:pPr>
            <a:endParaRPr lang="ru-RU" sz="1800" b="1" dirty="0" smtClean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посылок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080000" y="5544000"/>
            <a:ext cx="6984000" cy="118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5000"/>
              </a:lnSpc>
            </a:pPr>
            <a:r>
              <a:rPr lang="ru-RU" sz="2000" dirty="0" smtClean="0">
                <a:solidFill>
                  <a:srgbClr val="FFFF00"/>
                </a:solidFill>
              </a:rPr>
              <a:t>Ошибка неправомерного утвердительного вывода</a:t>
            </a:r>
            <a:r>
              <a:rPr lang="ru-RU" sz="2000" dirty="0" smtClean="0"/>
              <a:t> 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формальная логическая ошибка в силлогистике, заключающаяся в получении </a:t>
            </a:r>
            <a:r>
              <a:rPr lang="ru-RU" dirty="0" smtClean="0">
                <a:solidFill>
                  <a:srgbClr val="00FF00"/>
                </a:solidFill>
              </a:rPr>
              <a:t>утвердительного</a:t>
            </a:r>
            <a:r>
              <a:rPr lang="ru-RU" dirty="0" smtClean="0"/>
              <a:t> вывода </a:t>
            </a:r>
            <a:br>
              <a:rPr lang="ru-RU" dirty="0" smtClean="0"/>
            </a:br>
            <a:r>
              <a:rPr lang="ru-RU" dirty="0" smtClean="0"/>
              <a:t>при наличии </a:t>
            </a:r>
            <a:r>
              <a:rPr lang="ru-RU" dirty="0" smtClean="0">
                <a:solidFill>
                  <a:srgbClr val="FF66FF"/>
                </a:solidFill>
              </a:rPr>
              <a:t>отрицательной</a:t>
            </a:r>
            <a:r>
              <a:rPr lang="ru-RU" dirty="0" smtClean="0"/>
              <a:t> посылки. </a:t>
            </a:r>
            <a:endParaRPr lang="ru-RU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040000"/>
          </a:xfrm>
        </p:spPr>
        <p:txBody>
          <a:bodyPr rIns="90000"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</a:t>
            </a:r>
            <a:r>
              <a:rPr lang="ru-RU" sz="1800" b="1" dirty="0" smtClean="0">
                <a:solidFill>
                  <a:srgbClr val="FFFF00"/>
                </a:solidFill>
              </a:rPr>
              <a:t>качества логических связей между терминами</a:t>
            </a:r>
            <a:r>
              <a:rPr lang="ru-RU" sz="1800" b="1" dirty="0" smtClean="0">
                <a:solidFill>
                  <a:schemeClr val="bg1"/>
                </a:solidFill>
              </a:rPr>
              <a:t>: средний термин, связь которого с одним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из крайних терминов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отрицается</a:t>
            </a:r>
            <a:r>
              <a:rPr lang="ru-RU" sz="1800" b="1" dirty="0" smtClean="0">
                <a:solidFill>
                  <a:schemeClr val="bg1"/>
                </a:solidFill>
              </a:rPr>
              <a:t>, может связать этот крайний термин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с другим крайним термином лишь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Допустим, что из двух посылок, одна из которых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утвердительной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утвердительная</a:t>
            </a:r>
            <a:r>
              <a:rPr lang="ru-RU" sz="1800" b="1" dirty="0" smtClean="0">
                <a:solidFill>
                  <a:schemeClr val="bg1"/>
                </a:solidFill>
              </a:rPr>
              <a:t>, а другая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отрицательная</a:t>
            </a:r>
            <a:r>
              <a:rPr lang="ru-RU" sz="1800" b="1" dirty="0" smtClean="0">
                <a:solidFill>
                  <a:schemeClr val="bg1"/>
                </a:solidFill>
              </a:rPr>
              <a:t>, можно получить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утвердительный</a:t>
            </a:r>
            <a:r>
              <a:rPr lang="ru-RU" sz="1800" b="1" dirty="0" smtClean="0">
                <a:solidFill>
                  <a:schemeClr val="bg1"/>
                </a:solidFill>
              </a:rPr>
              <a:t> вывод.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Из этого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вывода, взятого вместе с исходной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утвердительной</a:t>
            </a:r>
            <a:r>
              <a:rPr lang="ru-RU" sz="1800" b="1" dirty="0" smtClean="0">
                <a:solidFill>
                  <a:schemeClr val="bg1"/>
                </a:solidFill>
              </a:rPr>
              <a:t> посылкой, следовал бы 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утвердительный</a:t>
            </a:r>
            <a:r>
              <a:rPr lang="ru-RU" sz="1800" b="1" dirty="0" smtClean="0">
                <a:solidFill>
                  <a:schemeClr val="bg1"/>
                </a:solidFill>
              </a:rPr>
              <a:t> вывод,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противоречащий</a:t>
            </a:r>
            <a:r>
              <a:rPr lang="ru-RU" sz="1800" b="1" dirty="0" smtClean="0">
                <a:solidFill>
                  <a:schemeClr val="bg1"/>
                </a:solidFill>
              </a:rPr>
              <a:t> исходной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отрицательной</a:t>
            </a:r>
            <a:r>
              <a:rPr lang="ru-RU" sz="1800" b="1" dirty="0" smtClean="0">
                <a:solidFill>
                  <a:schemeClr val="bg1"/>
                </a:solidFill>
              </a:rPr>
              <a:t> посылке. 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отрицательной посылки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2"/>
          <p:cNvSpPr>
            <a:spLocks noChangeArrowheads="1"/>
          </p:cNvSpPr>
          <p:nvPr/>
        </p:nvSpPr>
        <p:spPr bwMode="auto">
          <a:xfrm rot="1200000">
            <a:off x="1404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chemeClr val="accent1"/>
                </a:solidFill>
              </a:rPr>
              <a:t>есть (?)</a:t>
            </a:r>
            <a:endParaRPr lang="ru-RU" sz="1600" b="1" baseline="0" dirty="0">
              <a:solidFill>
                <a:schemeClr val="accent1"/>
              </a:solidFill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 rot="1200000">
            <a:off x="1404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1764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есть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(?)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79236" name="AutoShape 4"/>
          <p:cNvSpPr>
            <a:spLocks noChangeArrowheads="1"/>
          </p:cNvSpPr>
          <p:nvPr/>
        </p:nvSpPr>
        <p:spPr bwMode="auto">
          <a:xfrm>
            <a:off x="6084000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суть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(?)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5" name="AutoShape 6"/>
          <p:cNvSpPr>
            <a:spLocks noChangeArrowheads="1"/>
          </p:cNvSpPr>
          <p:nvPr/>
        </p:nvSpPr>
        <p:spPr bwMode="auto">
          <a:xfrm>
            <a:off x="1582738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есть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(?)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1582738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1582738" y="176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7179" name="Oval 11"/>
          <p:cNvSpPr>
            <a:spLocks noChangeAspect="1" noChangeArrowheads="1"/>
          </p:cNvSpPr>
          <p:nvPr/>
        </p:nvSpPr>
        <p:spPr bwMode="auto">
          <a:xfrm>
            <a:off x="540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Ни одна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рыба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81" name="Oval 13"/>
          <p:cNvSpPr>
            <a:spLocks noChangeAspect="1" noChangeArrowheads="1"/>
          </p:cNvSpPr>
          <p:nvPr/>
        </p:nvSpPr>
        <p:spPr bwMode="auto">
          <a:xfrm>
            <a:off x="540000" y="2700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Всякая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82" name="Oval 14"/>
          <p:cNvSpPr>
            <a:spLocks noChangeAspect="1" noChangeArrowheads="1"/>
          </p:cNvSpPr>
          <p:nvPr/>
        </p:nvSpPr>
        <p:spPr bwMode="auto">
          <a:xfrm>
            <a:off x="3060000" y="2700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рыба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540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1800" b="1" baseline="0" dirty="0" smtClean="0">
                <a:solidFill>
                  <a:srgbClr val="0000FF"/>
                </a:solidFill>
              </a:rPr>
              <a:t>,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4" name="Oval 16"/>
          <p:cNvSpPr>
            <a:spLocks noChangeAspect="1" noChangeArrowheads="1"/>
          </p:cNvSpPr>
          <p:nvPr/>
        </p:nvSpPr>
        <p:spPr bwMode="auto">
          <a:xfrm>
            <a:off x="540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600" spc="-70" dirty="0" smtClean="0">
                <a:solidFill>
                  <a:srgbClr val="0000FF"/>
                </a:solidFill>
              </a:rPr>
              <a:t>всякая</a:t>
            </a:r>
            <a:r>
              <a:rPr lang="ru-RU" sz="1600" spc="-100" dirty="0" smtClean="0">
                <a:solidFill>
                  <a:srgbClr val="0000FF"/>
                </a:solidFill>
              </a:rPr>
              <a:t/>
            </a:r>
            <a:br>
              <a:rPr lang="ru-RU" sz="1600" spc="-1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85" name="Oval 17"/>
          <p:cNvSpPr>
            <a:spLocks noChangeAspect="1" noChangeArrowheads="1"/>
          </p:cNvSpPr>
          <p:nvPr/>
        </p:nvSpPr>
        <p:spPr bwMode="auto">
          <a:xfrm>
            <a:off x="3060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птица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spc="-70" dirty="0" smtClean="0">
                <a:solidFill>
                  <a:srgbClr val="0000FF"/>
                </a:solidFill>
              </a:rPr>
              <a:t>Всякая</a:t>
            </a:r>
            <a:r>
              <a:rPr lang="ru-RU" sz="1600" spc="-100" dirty="0" smtClean="0">
                <a:solidFill>
                  <a:srgbClr val="0000FF"/>
                </a:solidFill>
              </a:rPr>
              <a:t/>
            </a:r>
            <a:br>
              <a:rPr lang="ru-RU" sz="1600" spc="-1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птица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2700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Всякая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щука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2700000"/>
            <a:ext cx="1080001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рыба</a:t>
            </a:r>
            <a:endParaRPr lang="ru-RU" sz="2000" b="1" baseline="0" dirty="0">
              <a:solidFill>
                <a:srgbClr val="0000FF"/>
              </a:solidFill>
            </a:endParaRPr>
          </a:p>
        </p:txBody>
      </p:sp>
      <p:sp>
        <p:nvSpPr>
          <p:cNvPr id="479254" name="Oval 22"/>
          <p:cNvSpPr>
            <a:spLocks noChangeAspect="1" noChangeArrowheads="1"/>
          </p:cNvSpPr>
          <p:nvPr/>
        </p:nvSpPr>
        <p:spPr bwMode="auto">
          <a:xfrm>
            <a:off x="5004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spc="-70" dirty="0" smtClean="0">
                <a:solidFill>
                  <a:srgbClr val="0000FF"/>
                </a:solidFill>
              </a:rPr>
              <a:t>некоторые</a:t>
            </a:r>
            <a:r>
              <a:rPr lang="ru-RU" spc="-100" dirty="0" smtClean="0">
                <a:solidFill>
                  <a:srgbClr val="0000FF"/>
                </a:solidFill>
              </a:rPr>
              <a:t/>
            </a:r>
            <a:br>
              <a:rPr lang="ru-RU" spc="-1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рыбы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5" name="Oval 23"/>
          <p:cNvSpPr>
            <a:spLocks noChangeAspect="1" noChangeArrowheads="1"/>
          </p:cNvSpPr>
          <p:nvPr/>
        </p:nvSpPr>
        <p:spPr bwMode="auto">
          <a:xfrm>
            <a:off x="7524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птицы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1800" b="1" baseline="0" dirty="0" smtClean="0">
                <a:solidFill>
                  <a:srgbClr val="0000FF"/>
                </a:solidFill>
              </a:rPr>
              <a:t>,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отрицательной посылки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61481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TextBox 33"/>
          <p:cNvSpPr txBox="1"/>
          <p:nvPr/>
        </p:nvSpPr>
        <p:spPr>
          <a:xfrm>
            <a:off x="504000" y="5580000"/>
            <a:ext cx="8136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Если бы вывод из двух посылок, одна из которых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утвердительная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/>
              <a:t>а другая </a:t>
            </a:r>
            <a:r>
              <a:rPr lang="ru-RU" sz="1600" dirty="0" smtClean="0">
                <a:solidFill>
                  <a:srgbClr val="FF66FF"/>
                </a:solidFill>
              </a:rPr>
              <a:t>отрицательная</a:t>
            </a:r>
            <a:r>
              <a:rPr lang="ru-RU" sz="1600" dirty="0" smtClean="0"/>
              <a:t>, был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утвердительным</a:t>
            </a:r>
            <a:r>
              <a:rPr lang="ru-RU" sz="1600" dirty="0" smtClean="0"/>
              <a:t>, из этого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утвердительного</a:t>
            </a:r>
            <a:r>
              <a:rPr lang="ru-RU" sz="1600" dirty="0" smtClean="0"/>
              <a:t> вывода, взятого вместе с исходной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утвердительной</a:t>
            </a:r>
            <a:r>
              <a:rPr lang="ru-RU" sz="1600" dirty="0" smtClean="0"/>
              <a:t> посылкой, следовал бы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утвердительный</a:t>
            </a:r>
            <a:r>
              <a:rPr lang="ru-RU" sz="1600" dirty="0" smtClean="0"/>
              <a:t> вывод,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противоречащий </a:t>
            </a:r>
            <a:r>
              <a:rPr lang="ru-RU" sz="1600" dirty="0" smtClean="0"/>
              <a:t>исходной </a:t>
            </a:r>
            <a:r>
              <a:rPr lang="ru-RU" sz="1600" dirty="0" smtClean="0">
                <a:solidFill>
                  <a:srgbClr val="FF66FF"/>
                </a:solidFill>
              </a:rPr>
              <a:t>отрицательной</a:t>
            </a:r>
            <a:r>
              <a:rPr lang="ru-RU" sz="1600" dirty="0" smtClean="0"/>
              <a:t> посылке.</a:t>
            </a:r>
            <a:endParaRPr lang="ru-RU" sz="1600" dirty="0"/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5700000">
            <a:off x="5004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3" name="Rectangle 14"/>
          <p:cNvSpPr>
            <a:spLocks noChangeArrowheads="1"/>
          </p:cNvSpPr>
          <p:nvPr/>
        </p:nvSpPr>
        <p:spPr bwMode="auto">
          <a:xfrm rot="-5400000">
            <a:off x="5112000" y="2448000"/>
            <a:ext cx="864000" cy="39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36000" bIns="36000" anchor="ctr" anchorCtr="1"/>
          <a:lstStyle/>
          <a:p>
            <a:pPr algn="ctr">
              <a:lnSpc>
                <a:spcPct val="75000"/>
              </a:lnSpc>
            </a:pPr>
            <a:r>
              <a:rPr lang="ru-RU" sz="1400" dirty="0">
                <a:solidFill>
                  <a:srgbClr val="0000FF"/>
                </a:solidFill>
              </a:rPr>
              <a:t>средний</a:t>
            </a:r>
            <a:br>
              <a:rPr lang="ru-RU" sz="1400" dirty="0">
                <a:solidFill>
                  <a:srgbClr val="0000FF"/>
                </a:solidFill>
              </a:rPr>
            </a:br>
            <a:r>
              <a:rPr lang="ru-RU" sz="14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39" name="Rectangle 15"/>
          <p:cNvSpPr>
            <a:spLocks noChangeArrowheads="1"/>
          </p:cNvSpPr>
          <p:nvPr/>
        </p:nvSpPr>
        <p:spPr bwMode="auto">
          <a:xfrm rot="-5400000">
            <a:off x="7632000" y="2448000"/>
            <a:ext cx="864000" cy="39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есть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(?)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7180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птица</a:t>
            </a:r>
            <a:endParaRPr lang="ru-RU" sz="2000" b="1" baseline="0" dirty="0">
              <a:solidFill>
                <a:srgbClr val="0000FF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 rot="-5700000">
            <a:off x="540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0" fill="hold"/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4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0"/>
                            </p:stCondLst>
                            <p:childTnLst>
                              <p:par>
                                <p:cTn id="13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0" fill="hold"/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0" fill="hold"/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500"/>
                            </p:stCondLst>
                            <p:childTnLst>
                              <p:par>
                                <p:cTn id="16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5.22785E-7 L 0.27969 -0.00116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000"/>
                            </p:stCondLst>
                            <p:childTnLst>
                              <p:par>
                                <p:cTn id="1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000"/>
                            </p:stCondLst>
                            <p:childTnLst>
                              <p:par>
                                <p:cTn id="18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4" dur="10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000"/>
                            </p:stCondLst>
                            <p:childTnLst>
                              <p:par>
                                <p:cTn id="1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7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500"/>
                            </p:stCondLst>
                            <p:childTnLst>
                              <p:par>
                                <p:cTn id="19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5" dur="10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500"/>
                            </p:stCondLst>
                            <p:childTnLst>
                              <p:par>
                                <p:cTn id="197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3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3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47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8500"/>
                            </p:stCondLst>
                            <p:childTnLst>
                              <p:par>
                                <p:cTn id="2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9" grpId="0" animBg="1"/>
      <p:bldP spid="479236" grpId="0" animBg="1"/>
      <p:bldP spid="479237" grpId="0" animBg="1"/>
      <p:bldP spid="7175" grpId="0" animBg="1"/>
      <p:bldP spid="7176" grpId="0" animBg="1"/>
      <p:bldP spid="7177" grpId="0" animBg="1"/>
      <p:bldP spid="7179" grpId="0" animBg="1"/>
      <p:bldP spid="7182" grpId="0" animBg="1"/>
      <p:bldP spid="7185" grpId="0" animBg="1"/>
      <p:bldP spid="479250" grpId="0" animBg="1"/>
      <p:bldP spid="479251" grpId="0" animBg="1"/>
      <p:bldP spid="479252" grpId="0" animBg="1"/>
      <p:bldP spid="479253" grpId="0" animBg="1"/>
      <p:bldP spid="479254" grpId="0" animBg="1"/>
      <p:bldP spid="479255" grpId="0" animBg="1"/>
      <p:bldP spid="34" grpId="0" build="p"/>
      <p:bldP spid="71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Понятие категорического силлогизма</a:t>
            </a:r>
          </a:p>
        </p:txBody>
      </p:sp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2124000" y="1800000"/>
            <a:ext cx="4896000" cy="288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Простой категорический силлогизм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греч</a:t>
            </a:r>
            <a:r>
              <a:rPr lang="ru-RU" dirty="0"/>
              <a:t>. </a:t>
            </a:r>
            <a:r>
              <a:rPr lang="el-GR" sz="21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συλλογισμός</a:t>
            </a:r>
            <a:r>
              <a:rPr lang="ru-RU" dirty="0"/>
              <a:t>) –</a:t>
            </a:r>
            <a:br>
              <a:rPr lang="ru-RU" dirty="0"/>
            </a:br>
            <a:r>
              <a:rPr lang="ru-RU" dirty="0"/>
              <a:t>разновидность умозаключения,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логическая </a:t>
            </a:r>
            <a:r>
              <a:rPr lang="ru-RU" dirty="0"/>
              <a:t>операция,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посредством которой устанавливается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FFFF"/>
                </a:solidFill>
              </a:rPr>
              <a:t>логическое </a:t>
            </a:r>
            <a:r>
              <a:rPr lang="ru-RU" dirty="0" smtClean="0">
                <a:solidFill>
                  <a:srgbClr val="00FFFF"/>
                </a:solidFill>
              </a:rPr>
              <a:t>отношение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между </a:t>
            </a:r>
            <a:r>
              <a:rPr lang="ru-RU" dirty="0">
                <a:solidFill>
                  <a:srgbClr val="00FFFF"/>
                </a:solidFill>
              </a:rPr>
              <a:t>двумя</a:t>
            </a:r>
            <a:r>
              <a:rPr lang="ru-RU" dirty="0"/>
              <a:t> </a:t>
            </a:r>
            <a:r>
              <a:rPr lang="ru-RU" dirty="0" smtClean="0"/>
              <a:t>понятиями (терминами)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на основании их </a:t>
            </a:r>
            <a:r>
              <a:rPr lang="ru-RU" dirty="0" smtClean="0"/>
              <a:t>отношения </a:t>
            </a:r>
            <a:br>
              <a:rPr lang="ru-RU" dirty="0" smtClean="0"/>
            </a:br>
            <a:r>
              <a:rPr lang="ru-RU" dirty="0" smtClean="0"/>
              <a:t>к </a:t>
            </a:r>
            <a:r>
              <a:rPr lang="ru-RU" dirty="0"/>
              <a:t>некоему </a:t>
            </a:r>
            <a:r>
              <a:rPr lang="ru-RU" dirty="0">
                <a:solidFill>
                  <a:srgbClr val="00FF00"/>
                </a:solidFill>
              </a:rPr>
              <a:t>третьему</a:t>
            </a:r>
            <a:r>
              <a:rPr lang="ru-RU" dirty="0"/>
              <a:t> </a:t>
            </a:r>
            <a:r>
              <a:rPr lang="ru-RU" dirty="0" smtClean="0"/>
              <a:t>понятию (термину).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24000" y="5040000"/>
            <a:ext cx="2160000" cy="126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en-US" dirty="0" smtClean="0">
                <a:solidFill>
                  <a:srgbClr val="00FF00"/>
                </a:solidFill>
              </a:rPr>
              <a:t>A</a:t>
            </a:r>
            <a:r>
              <a:rPr lang="en-US" dirty="0" smtClean="0"/>
              <a:t>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  <a:endParaRPr lang="ru-RU" dirty="0" smtClean="0"/>
          </a:p>
          <a:p>
            <a:pPr algn="ctr"/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smtClean="0">
                <a:solidFill>
                  <a:srgbClr val="00FF00"/>
                </a:solidFill>
              </a:rPr>
              <a:t>A</a:t>
            </a:r>
          </a:p>
          <a:p>
            <a:pPr algn="ctr"/>
            <a:r>
              <a:rPr lang="ru-RU" sz="1600" i="1" dirty="0" smtClean="0"/>
              <a:t>Следовательно,</a:t>
            </a:r>
            <a:endParaRPr lang="en-US" sz="1600" i="1" dirty="0" smtClean="0"/>
          </a:p>
          <a:p>
            <a:pPr algn="ctr"/>
            <a:r>
              <a:rPr lang="en-US" dirty="0" smtClean="0"/>
              <a:t>C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60000" y="5040000"/>
            <a:ext cx="2160000" cy="126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en-US" dirty="0" smtClean="0">
                <a:solidFill>
                  <a:srgbClr val="00FF00"/>
                </a:solidFill>
              </a:rPr>
              <a:t>A</a:t>
            </a:r>
            <a:r>
              <a:rPr lang="en-US" dirty="0" smtClean="0"/>
              <a:t> &gt;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  <a:endParaRPr lang="ru-RU" dirty="0" smtClean="0"/>
          </a:p>
          <a:p>
            <a:pPr algn="ctr"/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&gt;</a:t>
            </a:r>
            <a:r>
              <a:rPr lang="ru-RU" dirty="0" smtClean="0"/>
              <a:t> </a:t>
            </a:r>
            <a:r>
              <a:rPr lang="en-US" dirty="0" smtClean="0">
                <a:solidFill>
                  <a:srgbClr val="00FF00"/>
                </a:solidFill>
              </a:rPr>
              <a:t>A</a:t>
            </a:r>
          </a:p>
          <a:p>
            <a:pPr algn="ctr"/>
            <a:r>
              <a:rPr lang="ru-RU" sz="1600" i="1" dirty="0" smtClean="0"/>
              <a:t>Следовательно,</a:t>
            </a:r>
            <a:endParaRPr lang="en-US" sz="1600" i="1" dirty="0" smtClean="0"/>
          </a:p>
          <a:p>
            <a:pPr algn="ctr"/>
            <a:r>
              <a:rPr lang="en-US" dirty="0" smtClean="0"/>
              <a:t>C &gt;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  <p:bldP spid="4" grpId="0" build="p"/>
      <p:bldP spid="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4104000"/>
          </a:xfrm>
        </p:spPr>
        <p:txBody>
          <a:bodyPr rIns="72000"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</a:t>
            </a:r>
            <a:r>
              <a:rPr lang="ru-RU" sz="1800" b="1" dirty="0" smtClean="0">
                <a:solidFill>
                  <a:srgbClr val="FFFF00"/>
                </a:solidFill>
              </a:rPr>
              <a:t>качества логических связей между терминами</a:t>
            </a:r>
            <a:r>
              <a:rPr lang="ru-RU" sz="1800" b="1" dirty="0" smtClean="0">
                <a:solidFill>
                  <a:schemeClr val="bg1"/>
                </a:solidFill>
              </a:rPr>
              <a:t>: средний термин, связь которого с одним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из крайних терминов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отрицается</a:t>
            </a:r>
            <a:r>
              <a:rPr lang="ru-RU" sz="1800" b="1" dirty="0" smtClean="0">
                <a:solidFill>
                  <a:schemeClr val="bg1"/>
                </a:solidFill>
              </a:rPr>
              <a:t>, может связать этот крайний термин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с другим крайним термином лишь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Допустим, что из двух посылок, одна из которых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утвердительной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утвердительная</a:t>
            </a:r>
            <a:r>
              <a:rPr lang="ru-RU" sz="1800" b="1" dirty="0" smtClean="0">
                <a:solidFill>
                  <a:schemeClr val="bg1"/>
                </a:solidFill>
              </a:rPr>
              <a:t>, а другая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отрицательная</a:t>
            </a:r>
            <a:r>
              <a:rPr lang="ru-RU" sz="1800" b="1" dirty="0" smtClean="0">
                <a:solidFill>
                  <a:schemeClr val="bg1"/>
                </a:solidFill>
              </a:rPr>
              <a:t>, можно получить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утвердительный</a:t>
            </a:r>
            <a:r>
              <a:rPr lang="ru-RU" sz="1800" b="1" dirty="0" smtClean="0">
                <a:solidFill>
                  <a:schemeClr val="bg1"/>
                </a:solidFill>
              </a:rPr>
              <a:t> вывод.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Из этого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вывода, взятого вместе с исходной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утвердительной</a:t>
            </a:r>
            <a:r>
              <a:rPr lang="ru-RU" sz="1800" b="1" dirty="0" smtClean="0">
                <a:solidFill>
                  <a:schemeClr val="bg1"/>
                </a:solidFill>
              </a:rPr>
              <a:t> посылкой, следовал бы 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утвердительный</a:t>
            </a:r>
            <a:r>
              <a:rPr lang="ru-RU" sz="1800" b="1" dirty="0" smtClean="0">
                <a:solidFill>
                  <a:schemeClr val="bg1"/>
                </a:solidFill>
              </a:rPr>
              <a:t> вывод,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противоречащий</a:t>
            </a:r>
            <a:r>
              <a:rPr lang="ru-RU" sz="1800" b="1" dirty="0" smtClean="0">
                <a:solidFill>
                  <a:schemeClr val="bg1"/>
                </a:solidFill>
              </a:rPr>
              <a:t> исходной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отрицательной</a:t>
            </a:r>
            <a:r>
              <a:rPr lang="ru-RU" sz="1800" b="1" dirty="0" smtClean="0">
                <a:solidFill>
                  <a:schemeClr val="bg1"/>
                </a:solidFill>
              </a:rPr>
              <a:t> посылке. 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Допущение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 при наличии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отрицательной</a:t>
            </a:r>
            <a:r>
              <a:rPr lang="ru-RU" sz="1800" b="1" dirty="0" smtClean="0">
                <a:solidFill>
                  <a:schemeClr val="bg1"/>
                </a:solidFill>
              </a:rPr>
              <a:t> посылки ведёт к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800" b="1" dirty="0" smtClean="0">
                <a:solidFill>
                  <a:schemeClr val="bg1"/>
                </a:solidFill>
              </a:rPr>
              <a:t> с этой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отрицательной</a:t>
            </a:r>
            <a:r>
              <a:rPr lang="ru-RU" sz="1800" b="1" dirty="0" smtClean="0">
                <a:solidFill>
                  <a:schemeClr val="bg1"/>
                </a:solidFill>
              </a:rPr>
              <a:t> посылкой, подтверждая тем самым </a:t>
            </a:r>
            <a:r>
              <a:rPr lang="ru-RU" sz="1800" b="1" dirty="0" smtClean="0">
                <a:solidFill>
                  <a:srgbClr val="00FFFF"/>
                </a:solidFill>
              </a:rPr>
              <a:t>правомерность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вывода. 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endParaRPr lang="ru-RU" sz="1800" b="1" dirty="0" smtClean="0">
              <a:solidFill>
                <a:schemeClr val="bg1"/>
              </a:solidFill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отрицательной посылки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2000" y="5652000"/>
            <a:ext cx="7632000" cy="1008000"/>
          </a:xfrm>
          <a:prstGeom prst="roundRect">
            <a:avLst/>
          </a:prstGeom>
          <a:noFill/>
          <a:ln w="3810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00FF00"/>
                </a:solidFill>
              </a:rPr>
              <a:t>Корректное </a:t>
            </a:r>
            <a:r>
              <a:rPr lang="ru-RU" dirty="0">
                <a:solidFill>
                  <a:srgbClr val="00FF00"/>
                </a:solidFill>
              </a:rPr>
              <a:t>умозаключение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/>
              <a:t>есть построение такого суждения </a:t>
            </a:r>
            <a:r>
              <a:rPr lang="ru-RU" dirty="0" smtClean="0"/>
              <a:t>из материи </a:t>
            </a:r>
            <a:r>
              <a:rPr lang="ru-RU" dirty="0"/>
              <a:t>других суждений, замена которого </a:t>
            </a:r>
            <a:r>
              <a:rPr lang="ru-RU" dirty="0">
                <a:solidFill>
                  <a:srgbClr val="FF66FF"/>
                </a:solidFill>
              </a:rPr>
              <a:t>противоречащим</a:t>
            </a:r>
            <a:r>
              <a:rPr lang="ru-RU" dirty="0"/>
              <a:t> </a:t>
            </a:r>
            <a:r>
              <a:rPr lang="ru-RU" dirty="0" smtClean="0"/>
              <a:t>ему суждением </a:t>
            </a:r>
            <a:r>
              <a:rPr lang="ru-RU" dirty="0"/>
              <a:t>приводит к </a:t>
            </a:r>
            <a:r>
              <a:rPr lang="ru-RU" dirty="0">
                <a:solidFill>
                  <a:srgbClr val="FF66FF"/>
                </a:solidFill>
              </a:rPr>
              <a:t>противоречию</a:t>
            </a:r>
            <a:r>
              <a:rPr lang="ru-RU" dirty="0"/>
              <a:t> с </a:t>
            </a:r>
            <a:r>
              <a:rPr lang="ru-RU" dirty="0" smtClean="0"/>
              <a:t>посылками.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040000"/>
          </a:xfrm>
        </p:spPr>
        <p:txBody>
          <a:bodyPr/>
          <a:lstStyle/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утвердительной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определения силлогизма</a:t>
            </a:r>
            <a:r>
              <a:rPr lang="ru-RU" sz="1800" b="1" dirty="0" smtClean="0">
                <a:solidFill>
                  <a:schemeClr val="bg1"/>
                </a:solidFill>
              </a:rPr>
              <a:t>: средний термин, связь которого с обоими крайними терминами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отрицается</a:t>
            </a:r>
            <a:r>
              <a:rPr lang="ru-RU" sz="1800" b="1" dirty="0" smtClean="0">
                <a:solidFill>
                  <a:schemeClr val="bg1"/>
                </a:solidFill>
              </a:rPr>
              <a:t>, не может связать последние друг с другом каким-то определённым образом. </a:t>
            </a:r>
          </a:p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того, что замена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800" b="1" dirty="0" smtClean="0">
                <a:solidFill>
                  <a:schemeClr val="bg1"/>
                </a:solidFill>
              </a:rPr>
              <a:t> ему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 не приводит к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800" b="1" dirty="0" smtClean="0">
                <a:solidFill>
                  <a:schemeClr val="bg1"/>
                </a:solidFill>
              </a:rPr>
              <a:t> ни с одной из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посылок, что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 </a:t>
            </a:r>
            <a:r>
              <a:rPr lang="ru-RU" sz="1800" b="1" dirty="0" smtClean="0">
                <a:solidFill>
                  <a:schemeClr val="bg1"/>
                </a:solidFill>
              </a:rPr>
              <a:t>самому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понятию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логического вывода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</a:t>
            </a:r>
            <a:r>
              <a:rPr lang="ru-RU" sz="1800" b="1" dirty="0" smtClean="0">
                <a:solidFill>
                  <a:srgbClr val="FFFF00"/>
                </a:solidFill>
              </a:rPr>
              <a:t>качества логических связей между терминами</a:t>
            </a:r>
            <a:r>
              <a:rPr lang="ru-RU" sz="1800" b="1" dirty="0" smtClean="0">
                <a:solidFill>
                  <a:schemeClr val="bg1"/>
                </a:solidFill>
              </a:rPr>
              <a:t>: средний термин, связь которого с одним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из крайних терминов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отрицается</a:t>
            </a:r>
            <a:r>
              <a:rPr lang="ru-RU" sz="1800" b="1" dirty="0" smtClean="0">
                <a:solidFill>
                  <a:schemeClr val="bg1"/>
                </a:solidFill>
              </a:rPr>
              <a:t>, может связать этот крайний термин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с другим крайним термином лишь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общей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следует из </a:t>
            </a:r>
            <a:r>
              <a:rPr lang="ru-RU" sz="1800" b="1" dirty="0" smtClean="0">
                <a:solidFill>
                  <a:srgbClr val="FFFF00"/>
                </a:solidFill>
              </a:rPr>
              <a:t>отсутствия должного числа </a:t>
            </a:r>
            <a:r>
              <a:rPr lang="ru-RU" sz="1800" b="1" dirty="0" smtClean="0">
                <a:solidFill>
                  <a:srgbClr val="00FF00"/>
                </a:solidFill>
              </a:rPr>
              <a:t>распределённых</a:t>
            </a:r>
            <a:r>
              <a:rPr lang="ru-RU" sz="1800" b="1" dirty="0" smtClean="0">
                <a:solidFill>
                  <a:srgbClr val="FFFF00"/>
                </a:solidFill>
              </a:rPr>
              <a:t>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 в посылках с </a:t>
            </a:r>
            <a:r>
              <a:rPr lang="ru-RU" sz="1800" b="1" dirty="0" smtClean="0">
                <a:solidFill>
                  <a:srgbClr val="FF66FF"/>
                </a:solidFill>
              </a:rPr>
              <a:t>нераспределёнными</a:t>
            </a:r>
            <a:r>
              <a:rPr lang="ru-RU" sz="1800" b="1" dirty="0" smtClean="0">
                <a:solidFill>
                  <a:schemeClr val="bg1"/>
                </a:solidFill>
              </a:rPr>
              <a:t> субъектами.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посылок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9539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29200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При доказательстве </a:t>
            </a:r>
            <a:r>
              <a:rPr lang="ru-RU" sz="1800" b="1" dirty="0" smtClean="0">
                <a:solidFill>
                  <a:srgbClr val="00FFFF"/>
                </a:solidFill>
              </a:rPr>
              <a:t>правила общей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следует рассмотреть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два случая: 1) когда обе посылки – утвердительные суждения, 2) когда одна из посылок – утвердительное, а другая – отрицательное суждение.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Если обе посылки –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утвердительные</a:t>
            </a:r>
            <a:r>
              <a:rPr lang="ru-RU" sz="1800" b="1" dirty="0" smtClean="0">
                <a:solidFill>
                  <a:schemeClr val="bg1"/>
                </a:solidFill>
              </a:rPr>
              <a:t> суждения, в них </a:t>
            </a:r>
            <a:r>
              <a:rPr lang="ru-RU" sz="1800" b="1" dirty="0" smtClean="0">
                <a:solidFill>
                  <a:srgbClr val="FF66FF"/>
                </a:solidFill>
              </a:rPr>
              <a:t>нет ни одного распределённого термина </a:t>
            </a:r>
            <a:r>
              <a:rPr lang="ru-RU" sz="1800" b="1" dirty="0" smtClean="0">
                <a:solidFill>
                  <a:schemeClr val="bg1"/>
                </a:solidFill>
              </a:rPr>
              <a:t>(два из четырёх не распределены как субъекты частных, оставшиеся два – как предикаты утвердительных суждений), а значит, </a:t>
            </a:r>
            <a:r>
              <a:rPr lang="ru-RU" sz="18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00"/>
                </a:solidFill>
              </a:rPr>
              <a:t>средний термин</a:t>
            </a:r>
            <a:r>
              <a:rPr lang="ru-RU" sz="1800" b="1" dirty="0" smtClean="0">
                <a:solidFill>
                  <a:schemeClr val="bg1"/>
                </a:solidFill>
              </a:rPr>
              <a:t> –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в нарушение </a:t>
            </a:r>
            <a:r>
              <a:rPr lang="ru-RU" sz="1800" b="1" dirty="0" smtClean="0">
                <a:solidFill>
                  <a:srgbClr val="FFFF00"/>
                </a:solidFill>
              </a:rPr>
              <a:t>правила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Если одна из посылок –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утвердительное</a:t>
            </a:r>
            <a:r>
              <a:rPr lang="ru-RU" sz="1800" b="1" dirty="0" smtClean="0">
                <a:solidFill>
                  <a:schemeClr val="bg1"/>
                </a:solidFill>
              </a:rPr>
              <a:t>, а другая –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отрицательное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суждение, в посылках есть </a:t>
            </a:r>
            <a:r>
              <a:rPr lang="ru-RU" sz="1800" b="1" dirty="0" smtClean="0">
                <a:solidFill>
                  <a:srgbClr val="FF66FF"/>
                </a:solidFill>
              </a:rPr>
              <a:t>только один распределённый термин</a:t>
            </a:r>
            <a:r>
              <a:rPr lang="ru-RU" sz="1800" b="1" dirty="0" smtClean="0">
                <a:solidFill>
                  <a:schemeClr val="bg1"/>
                </a:solidFill>
              </a:rPr>
              <a:t> – предикат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отрицательной</a:t>
            </a:r>
            <a:r>
              <a:rPr lang="ru-RU" sz="1800" b="1" dirty="0" smtClean="0">
                <a:solidFill>
                  <a:schemeClr val="bg1"/>
                </a:solidFill>
              </a:rPr>
              <a:t> посылки. Значит, не распределён</a:t>
            </a:r>
          </a:p>
          <a:p>
            <a:pPr lvl="2" eaLnBrk="1" hangingPunct="1">
              <a:buClr>
                <a:schemeClr val="accent3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либо </a:t>
            </a:r>
            <a:r>
              <a:rPr lang="ru-RU" sz="1800" b="1" dirty="0" smtClean="0">
                <a:solidFill>
                  <a:srgbClr val="00FF00"/>
                </a:solidFill>
              </a:rPr>
              <a:t>средний термин</a:t>
            </a:r>
            <a:r>
              <a:rPr lang="ru-RU" sz="1800" b="1" dirty="0" smtClean="0">
                <a:solidFill>
                  <a:schemeClr val="bg1"/>
                </a:solidFill>
              </a:rPr>
              <a:t> – в нарушение </a:t>
            </a:r>
            <a:r>
              <a:rPr lang="ru-RU" sz="1800" b="1" dirty="0" smtClean="0">
                <a:solidFill>
                  <a:srgbClr val="FFFF00"/>
                </a:solidFill>
              </a:rPr>
              <a:t>правила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</a:p>
          <a:p>
            <a:pPr lvl="2" eaLnBrk="1" hangingPunct="1">
              <a:buClr>
                <a:schemeClr val="accent3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либо </a:t>
            </a:r>
            <a:r>
              <a:rPr lang="ru-RU" sz="1800" b="1" dirty="0" smtClean="0">
                <a:solidFill>
                  <a:srgbClr val="00FF00"/>
                </a:solidFill>
              </a:rPr>
              <a:t>б</a:t>
            </a:r>
            <a:r>
              <a:rPr lang="en-US" sz="1800" b="1" dirty="0" smtClean="0">
                <a:solidFill>
                  <a:srgbClr val="00FF00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rgbClr val="00FF00"/>
                </a:solidFill>
              </a:rPr>
              <a:t>льший термин</a:t>
            </a:r>
            <a:r>
              <a:rPr lang="ru-RU" sz="1800" b="1" dirty="0" smtClean="0">
                <a:solidFill>
                  <a:schemeClr val="bg1"/>
                </a:solidFill>
              </a:rPr>
              <a:t> – в нарушение </a:t>
            </a:r>
            <a:r>
              <a:rPr lang="ru-RU" sz="1800" b="1" dirty="0" smtClean="0">
                <a:solidFill>
                  <a:srgbClr val="FFFF00"/>
                </a:solidFill>
              </a:rPr>
              <a:t>правила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: как распределённый в выводе (отрицательном 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он должен быть распределён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 в посылке.</a:t>
            </a:r>
          </a:p>
          <a:p>
            <a:pPr lvl="1" eaLnBrk="1" hangingPunct="1"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Коль скоро </a:t>
            </a:r>
            <a:r>
              <a:rPr lang="ru-RU" sz="1800" b="1" dirty="0" smtClean="0">
                <a:solidFill>
                  <a:srgbClr val="FF66FF"/>
                </a:solidFill>
              </a:rPr>
              <a:t>из двух частных суждений никакого вывода получить нельзя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как минимум одна посылка должна быть </a:t>
            </a:r>
            <a:r>
              <a:rPr lang="ru-RU" sz="1800" b="1" dirty="0" smtClean="0">
                <a:solidFill>
                  <a:srgbClr val="00FFFF"/>
                </a:solidFill>
              </a:rPr>
              <a:t>общим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суждением. 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endParaRPr lang="ru-RU" sz="1800" b="1" dirty="0" smtClean="0">
              <a:solidFill>
                <a:srgbClr val="FFFF00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общей посылки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040000"/>
          </a:xfrm>
        </p:spPr>
        <p:txBody>
          <a:bodyPr/>
          <a:lstStyle/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утвердительной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определения силлогизма</a:t>
            </a:r>
            <a:r>
              <a:rPr lang="ru-RU" sz="1800" b="1" dirty="0" smtClean="0">
                <a:solidFill>
                  <a:schemeClr val="bg1"/>
                </a:solidFill>
              </a:rPr>
              <a:t>: средний термин, связь которого с обоими крайними терминами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отрицается</a:t>
            </a:r>
            <a:r>
              <a:rPr lang="ru-RU" sz="1800" b="1" dirty="0" smtClean="0">
                <a:solidFill>
                  <a:schemeClr val="bg1"/>
                </a:solidFill>
              </a:rPr>
              <a:t>, не может связать последние друг с другом каким-то определённым образом. </a:t>
            </a:r>
          </a:p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двух утвердительных посылок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того, что замена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800" b="1" dirty="0" smtClean="0">
                <a:solidFill>
                  <a:schemeClr val="bg1"/>
                </a:solidFill>
              </a:rPr>
              <a:t> вывода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800" b="1" dirty="0" smtClean="0">
                <a:solidFill>
                  <a:schemeClr val="bg1"/>
                </a:solidFill>
              </a:rPr>
              <a:t> ему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утвердительным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суждением не приводит к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800" b="1" dirty="0" smtClean="0">
                <a:solidFill>
                  <a:schemeClr val="bg1"/>
                </a:solidFill>
              </a:rPr>
              <a:t> ни с одной из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800" b="1" dirty="0" smtClean="0">
                <a:solidFill>
                  <a:schemeClr val="bg1"/>
                </a:solidFill>
              </a:rPr>
              <a:t> посылок, что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 </a:t>
            </a:r>
            <a:r>
              <a:rPr lang="ru-RU" sz="1800" b="1" dirty="0" smtClean="0">
                <a:solidFill>
                  <a:schemeClr val="bg1"/>
                </a:solidFill>
              </a:rPr>
              <a:t>самому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понятию</a:t>
            </a:r>
            <a:r>
              <a:rPr lang="ru-RU" sz="1800" b="1" dirty="0" smtClean="0">
                <a:solidFill>
                  <a:srgbClr val="FF66FF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логического вывода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из </a:t>
            </a:r>
            <a:r>
              <a:rPr lang="ru-RU" sz="1800" b="1" dirty="0" smtClean="0">
                <a:solidFill>
                  <a:srgbClr val="FFFF00"/>
                </a:solidFill>
              </a:rPr>
              <a:t>качества логических связей между терминами</a:t>
            </a:r>
            <a:r>
              <a:rPr lang="ru-RU" sz="1800" b="1" dirty="0" smtClean="0">
                <a:solidFill>
                  <a:schemeClr val="bg1"/>
                </a:solidFill>
              </a:rPr>
              <a:t>: средний термин, связь которого с одним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из крайних терминов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отрицается</a:t>
            </a:r>
            <a:r>
              <a:rPr lang="ru-RU" sz="1800" b="1" dirty="0" smtClean="0">
                <a:solidFill>
                  <a:schemeClr val="bg1"/>
                </a:solidFill>
              </a:rPr>
              <a:t>, может связать этот крайний термин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с другим крайним термином лишь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общей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следует из </a:t>
            </a:r>
            <a:r>
              <a:rPr lang="ru-RU" sz="1800" b="1" dirty="0" smtClean="0">
                <a:solidFill>
                  <a:srgbClr val="FFFF00"/>
                </a:solidFill>
              </a:rPr>
              <a:t>отсутствия должного числа </a:t>
            </a:r>
            <a:r>
              <a:rPr lang="ru-RU" sz="1800" b="1" dirty="0" smtClean="0">
                <a:solidFill>
                  <a:srgbClr val="00FF00"/>
                </a:solidFill>
              </a:rPr>
              <a:t>распределённых</a:t>
            </a:r>
            <a:r>
              <a:rPr lang="ru-RU" sz="1800" b="1" dirty="0" smtClean="0">
                <a:solidFill>
                  <a:srgbClr val="FFFF00"/>
                </a:solidFill>
              </a:rPr>
              <a:t>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 в посылках с </a:t>
            </a:r>
            <a:r>
              <a:rPr lang="ru-RU" sz="1800" b="1" dirty="0" smtClean="0">
                <a:solidFill>
                  <a:srgbClr val="FF66FF"/>
                </a:solidFill>
              </a:rPr>
              <a:t>нераспределёнными</a:t>
            </a:r>
            <a:r>
              <a:rPr lang="ru-RU" sz="1800" b="1" dirty="0" smtClean="0">
                <a:solidFill>
                  <a:schemeClr val="bg1"/>
                </a:solidFill>
              </a:rPr>
              <a:t> субъектами.</a:t>
            </a:r>
          </a:p>
          <a:p>
            <a:pPr marL="342900" lvl="1" indent="-342900" eaLnBrk="1" hangingPunct="1">
              <a:buFontTx/>
              <a:buChar char="•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частной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следует из </a:t>
            </a:r>
            <a:r>
              <a:rPr lang="ru-RU" sz="1800" b="1" dirty="0" smtClean="0">
                <a:solidFill>
                  <a:srgbClr val="FF66FF"/>
                </a:solidFill>
              </a:rPr>
              <a:t>нераспределённости</a:t>
            </a:r>
            <a:r>
              <a:rPr lang="ru-RU" sz="1800" b="1" dirty="0" smtClean="0">
                <a:solidFill>
                  <a:srgbClr val="FFFF00"/>
                </a:solidFill>
              </a:rPr>
              <a:t> меньшего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 в посылках, если одна из них частная. 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посылок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953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04000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При доказательстве </a:t>
            </a:r>
            <a:r>
              <a:rPr lang="ru-RU" sz="1800" b="1" dirty="0" smtClean="0">
                <a:solidFill>
                  <a:srgbClr val="00FFFF"/>
                </a:solidFill>
              </a:rPr>
              <a:t>правила частной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следует рассмотреть те же два случая: 1) если обе посылки – утвердительные суждения, 2) если одна из посылок – утвердительное, другая – отрицательное суждение.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Если обе посылки –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утвердительные</a:t>
            </a:r>
            <a:r>
              <a:rPr lang="ru-RU" sz="1800" b="1" dirty="0" smtClean="0">
                <a:solidFill>
                  <a:schemeClr val="bg1"/>
                </a:solidFill>
              </a:rPr>
              <a:t> суждения (одна – общее,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другая – частное), в посылках есть </a:t>
            </a:r>
            <a:r>
              <a:rPr lang="ru-RU" sz="1800" b="1" dirty="0" smtClean="0">
                <a:solidFill>
                  <a:srgbClr val="FF66FF"/>
                </a:solidFill>
              </a:rPr>
              <a:t>только один распределённый термин</a:t>
            </a:r>
            <a:r>
              <a:rPr lang="ru-RU" sz="1800" b="1" dirty="0" smtClean="0">
                <a:solidFill>
                  <a:schemeClr val="bg1"/>
                </a:solidFill>
              </a:rPr>
              <a:t> – </a:t>
            </a:r>
            <a:r>
              <a:rPr lang="ru-RU" sz="1800" b="1" dirty="0" smtClean="0">
                <a:solidFill>
                  <a:srgbClr val="FF9933"/>
                </a:solidFill>
              </a:rPr>
              <a:t>субъект общей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lvl="2" eaLnBrk="1" hangingPunct="1"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Это должен быть </a:t>
            </a:r>
            <a:r>
              <a:rPr lang="ru-RU" sz="1800" b="1" dirty="0" smtClean="0">
                <a:solidFill>
                  <a:srgbClr val="00FF00"/>
                </a:solidFill>
              </a:rPr>
              <a:t>средний</a:t>
            </a:r>
            <a:r>
              <a:rPr lang="ru-RU" sz="1800" b="1" dirty="0" smtClean="0">
                <a:solidFill>
                  <a:schemeClr val="bg1"/>
                </a:solidFill>
              </a:rPr>
              <a:t> термин – в противном случае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) никакой вывод получить нельзя.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</a:p>
          <a:p>
            <a:pPr lvl="2" eaLnBrk="1" hangingPunct="1"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тогда </a:t>
            </a:r>
            <a:r>
              <a:rPr lang="ru-RU" sz="1800" b="1" dirty="0" smtClean="0">
                <a:solidFill>
                  <a:srgbClr val="00FF00"/>
                </a:solidFill>
              </a:rPr>
              <a:t>меньший термин</a:t>
            </a:r>
            <a:r>
              <a:rPr lang="ru-RU" sz="1800" b="1" dirty="0" smtClean="0">
                <a:solidFill>
                  <a:schemeClr val="accent3"/>
                </a:solidFill>
              </a:rPr>
              <a:t> в посылке не распределён, </a:t>
            </a:r>
          </a:p>
          <a:p>
            <a:pPr lvl="2" eaLnBrk="1" hangingPunct="1"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он не может,</a:t>
            </a:r>
            <a:r>
              <a:rPr lang="ru-RU" sz="1800" b="1" dirty="0" smtClean="0">
                <a:solidFill>
                  <a:srgbClr val="FFFF00"/>
                </a:solidFill>
              </a:rPr>
              <a:t> по правилу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быть </a:t>
            </a:r>
            <a:r>
              <a:rPr lang="ru-RU" sz="1800" b="1" dirty="0" smtClean="0">
                <a:solidFill>
                  <a:schemeClr val="accent3"/>
                </a:solidFill>
              </a:rPr>
              <a:t>распределён и в выводе. </a:t>
            </a:r>
          </a:p>
          <a:p>
            <a:pPr lvl="2" eaLnBrk="1" hangingPunct="1"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Суждение же, субъект которого не распределён, по определению </a:t>
            </a:r>
            <a:r>
              <a:rPr lang="ru-RU" sz="1800" b="1" dirty="0" smtClean="0">
                <a:solidFill>
                  <a:srgbClr val="00FF00"/>
                </a:solidFill>
              </a:rPr>
              <a:t>частное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частной посылки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22000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При доказательстве </a:t>
            </a:r>
            <a:r>
              <a:rPr lang="ru-RU" sz="1800" b="1" dirty="0" smtClean="0">
                <a:solidFill>
                  <a:srgbClr val="00FFFF"/>
                </a:solidFill>
              </a:rPr>
              <a:t>правила частной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 следует рассмотреть те же два случая: 1) если обе посылки – утвердительные суждения, 2) если одна из посылок – утвердительное, другая – отрицательное суждение.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Если одна из посылок – </a:t>
            </a:r>
            <a:r>
              <a:rPr lang="ru-RU" sz="1800" b="1" dirty="0" smtClean="0">
                <a:solidFill>
                  <a:srgbClr val="FF66FF"/>
                </a:solidFill>
              </a:rPr>
              <a:t>отрицательное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суждение, в посылках наличествуют </a:t>
            </a:r>
            <a:r>
              <a:rPr lang="ru-RU" sz="1800" b="1" dirty="0" smtClean="0">
                <a:solidFill>
                  <a:srgbClr val="FF66FF"/>
                </a:solidFill>
              </a:rPr>
              <a:t>только два распределённых термина</a:t>
            </a:r>
            <a:r>
              <a:rPr lang="ru-RU" sz="1800" b="1" dirty="0" smtClean="0">
                <a:solidFill>
                  <a:schemeClr val="bg1"/>
                </a:solidFill>
              </a:rPr>
              <a:t> – </a:t>
            </a:r>
            <a:r>
              <a:rPr lang="ru-RU" sz="1800" b="1" dirty="0" smtClean="0">
                <a:solidFill>
                  <a:srgbClr val="FF9933"/>
                </a:solidFill>
              </a:rPr>
              <a:t>субъект общей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FF9933"/>
                </a:solidFill>
              </a:rPr>
              <a:t>предикат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lvl="2" eaLnBrk="1" hangingPunct="1"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Это должны быть </a:t>
            </a:r>
            <a:r>
              <a:rPr lang="ru-RU" sz="1800" b="1" dirty="0" smtClean="0">
                <a:solidFill>
                  <a:srgbClr val="00FF00"/>
                </a:solidFill>
              </a:rPr>
              <a:t>средний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00"/>
                </a:solidFill>
              </a:rPr>
              <a:t>б</a:t>
            </a:r>
            <a:r>
              <a:rPr lang="en-US" sz="1800" b="1" dirty="0" smtClean="0">
                <a:solidFill>
                  <a:srgbClr val="00FF00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rgbClr val="00FF00"/>
                </a:solidFill>
              </a:rPr>
              <a:t>льший</a:t>
            </a:r>
            <a:r>
              <a:rPr lang="ru-RU" sz="1800" b="1" dirty="0" smtClean="0">
                <a:solidFill>
                  <a:schemeClr val="accent3"/>
                </a:solidFill>
              </a:rPr>
              <a:t> термины:</a:t>
            </a:r>
            <a:endParaRPr lang="ru-RU" sz="1800" b="1" dirty="0" smtClean="0">
              <a:solidFill>
                <a:srgbClr val="FFFF00"/>
              </a:solidFill>
            </a:endParaRPr>
          </a:p>
          <a:p>
            <a:pPr lvl="3" eaLnBrk="1" hangingPunct="1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rgbClr val="00FF00"/>
                </a:solidFill>
              </a:rPr>
              <a:t>средний термин</a:t>
            </a:r>
            <a:r>
              <a:rPr lang="ru-RU" sz="1800" b="1" dirty="0" smtClean="0">
                <a:solidFill>
                  <a:schemeClr val="bg1"/>
                </a:solidFill>
              </a:rPr>
              <a:t> – 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</a:p>
          <a:p>
            <a:pPr lvl="3" eaLnBrk="1" hangingPunct="1">
              <a:buClr>
                <a:schemeClr val="bg1"/>
              </a:buClr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rgbClr val="00FF00"/>
                </a:solidFill>
              </a:rPr>
              <a:t>б</a:t>
            </a:r>
            <a:r>
              <a:rPr lang="en-US" sz="1800" b="1" dirty="0" smtClean="0">
                <a:solidFill>
                  <a:srgbClr val="00FF00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rgbClr val="00FF00"/>
                </a:solidFill>
              </a:rPr>
              <a:t>льший термин </a:t>
            </a:r>
            <a:r>
              <a:rPr lang="ru-RU" sz="1800" b="1" dirty="0" smtClean="0">
                <a:solidFill>
                  <a:schemeClr val="bg1"/>
                </a:solidFill>
              </a:rPr>
              <a:t>– 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: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поскольку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б</a:t>
            </a:r>
            <a:r>
              <a:rPr lang="en-US" sz="18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bg1"/>
                </a:solidFill>
              </a:rPr>
              <a:t>льший термин, распределённый в выводе (отрицательном 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),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должен быть распределён и в посылке. </a:t>
            </a:r>
            <a:endParaRPr lang="ru-RU" sz="1800" b="1" dirty="0" smtClean="0">
              <a:solidFill>
                <a:srgbClr val="FFFF00"/>
              </a:solidFill>
            </a:endParaRPr>
          </a:p>
          <a:p>
            <a:pPr lvl="2" eaLnBrk="1" hangingPunct="1"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тогда </a:t>
            </a:r>
            <a:r>
              <a:rPr lang="ru-RU" sz="1800" b="1" dirty="0" smtClean="0">
                <a:solidFill>
                  <a:srgbClr val="00FF00"/>
                </a:solidFill>
              </a:rPr>
              <a:t>меньший термин</a:t>
            </a:r>
            <a:r>
              <a:rPr lang="ru-RU" sz="1800" b="1" dirty="0" smtClean="0">
                <a:solidFill>
                  <a:schemeClr val="accent3"/>
                </a:solidFill>
              </a:rPr>
              <a:t> в посылке не распределён, </a:t>
            </a:r>
          </a:p>
          <a:p>
            <a:pPr lvl="2" eaLnBrk="1" hangingPunct="1"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он не может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быть </a:t>
            </a:r>
            <a:r>
              <a:rPr lang="ru-RU" sz="1800" b="1" dirty="0" smtClean="0">
                <a:solidFill>
                  <a:schemeClr val="accent3"/>
                </a:solidFill>
              </a:rPr>
              <a:t>распределён и в выводе. </a:t>
            </a:r>
          </a:p>
          <a:p>
            <a:pPr lvl="2" eaLnBrk="1" hangingPunct="1"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Суждение же, субъект которого не распределён, по определению </a:t>
            </a:r>
            <a:r>
              <a:rPr lang="ru-RU" sz="1800" b="1" dirty="0" smtClean="0">
                <a:solidFill>
                  <a:srgbClr val="00FF00"/>
                </a:solidFill>
              </a:rPr>
              <a:t>частное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en-US" sz="1800" b="1" dirty="0" smtClean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частной посылки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756000" y="5616000"/>
            <a:ext cx="864000" cy="3651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sz="1200" b="1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792000" y="5904000"/>
            <a:ext cx="756000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792000" y="5364000"/>
            <a:ext cx="756000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792000" y="6480000"/>
            <a:ext cx="756000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68000" y="6336000"/>
            <a:ext cx="323850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S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1548000" y="6336000"/>
            <a:ext cx="323850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P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540000" y="6192000"/>
            <a:ext cx="1260475" cy="3651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68000" y="5220000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M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1548000" y="5220000"/>
            <a:ext cx="323850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P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68000" y="5760000"/>
            <a:ext cx="323850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S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1548000" y="5760000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M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 rot="5400000">
            <a:off x="3888000" y="5652000"/>
            <a:ext cx="180000" cy="3651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sz="1200" b="1" dirty="0">
              <a:solidFill>
                <a:srgbClr val="0000FF"/>
              </a:solidFill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3060000" y="5904000"/>
            <a:ext cx="792163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3060000" y="5364000"/>
            <a:ext cx="756000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auto">
          <a:xfrm>
            <a:off x="3060000" y="6480000"/>
            <a:ext cx="756000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24" name="Oval 7"/>
          <p:cNvSpPr>
            <a:spLocks noChangeAspect="1" noChangeArrowheads="1"/>
          </p:cNvSpPr>
          <p:nvPr/>
        </p:nvSpPr>
        <p:spPr bwMode="auto">
          <a:xfrm>
            <a:off x="2736000" y="6336000"/>
            <a:ext cx="325438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S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25" name="Oval 8"/>
          <p:cNvSpPr>
            <a:spLocks noChangeAspect="1" noChangeArrowheads="1"/>
          </p:cNvSpPr>
          <p:nvPr/>
        </p:nvSpPr>
        <p:spPr bwMode="auto">
          <a:xfrm>
            <a:off x="3816000" y="6336000"/>
            <a:ext cx="323850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P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2808000" y="6192000"/>
            <a:ext cx="1258888" cy="3651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27" name="Oval 12"/>
          <p:cNvSpPr>
            <a:spLocks noChangeAspect="1" noChangeArrowheads="1"/>
          </p:cNvSpPr>
          <p:nvPr/>
        </p:nvSpPr>
        <p:spPr bwMode="auto">
          <a:xfrm>
            <a:off x="2736000" y="5220000"/>
            <a:ext cx="325438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P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28" name="Oval 13"/>
          <p:cNvSpPr>
            <a:spLocks noChangeAspect="1" noChangeArrowheads="1"/>
          </p:cNvSpPr>
          <p:nvPr/>
        </p:nvSpPr>
        <p:spPr bwMode="auto">
          <a:xfrm>
            <a:off x="3816000" y="5220000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M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29" name="Oval 14"/>
          <p:cNvSpPr>
            <a:spLocks noChangeAspect="1" noChangeArrowheads="1"/>
          </p:cNvSpPr>
          <p:nvPr/>
        </p:nvSpPr>
        <p:spPr bwMode="auto">
          <a:xfrm>
            <a:off x="2736000" y="5760000"/>
            <a:ext cx="325438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S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30" name="Oval 15"/>
          <p:cNvSpPr>
            <a:spLocks noChangeAspect="1" noChangeArrowheads="1"/>
          </p:cNvSpPr>
          <p:nvPr/>
        </p:nvSpPr>
        <p:spPr bwMode="auto">
          <a:xfrm>
            <a:off x="3816000" y="5760000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M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32" name="AutoShape 2"/>
          <p:cNvSpPr>
            <a:spLocks noChangeArrowheads="1"/>
          </p:cNvSpPr>
          <p:nvPr/>
        </p:nvSpPr>
        <p:spPr bwMode="auto">
          <a:xfrm>
            <a:off x="5328000" y="5904000"/>
            <a:ext cx="756000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5328000" y="5364000"/>
            <a:ext cx="756000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34" name="AutoShape 4"/>
          <p:cNvSpPr>
            <a:spLocks noChangeArrowheads="1"/>
          </p:cNvSpPr>
          <p:nvPr/>
        </p:nvSpPr>
        <p:spPr bwMode="auto">
          <a:xfrm>
            <a:off x="5328000" y="6480000"/>
            <a:ext cx="756000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35" name="Oval 7"/>
          <p:cNvSpPr>
            <a:spLocks noChangeAspect="1" noChangeArrowheads="1"/>
          </p:cNvSpPr>
          <p:nvPr/>
        </p:nvSpPr>
        <p:spPr bwMode="auto">
          <a:xfrm>
            <a:off x="5004000" y="6336000"/>
            <a:ext cx="323850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S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36" name="Oval 8"/>
          <p:cNvSpPr>
            <a:spLocks noChangeAspect="1" noChangeArrowheads="1"/>
          </p:cNvSpPr>
          <p:nvPr/>
        </p:nvSpPr>
        <p:spPr bwMode="auto">
          <a:xfrm>
            <a:off x="6084000" y="6336000"/>
            <a:ext cx="323850" cy="3222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P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5076000" y="6192000"/>
            <a:ext cx="1260475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8" name="Oval 12"/>
          <p:cNvSpPr>
            <a:spLocks noChangeAspect="1" noChangeArrowheads="1"/>
          </p:cNvSpPr>
          <p:nvPr/>
        </p:nvSpPr>
        <p:spPr bwMode="auto">
          <a:xfrm>
            <a:off x="5004000" y="5220000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M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39" name="Oval 13"/>
          <p:cNvSpPr>
            <a:spLocks noChangeAspect="1" noChangeArrowheads="1"/>
          </p:cNvSpPr>
          <p:nvPr/>
        </p:nvSpPr>
        <p:spPr bwMode="auto">
          <a:xfrm>
            <a:off x="6084000" y="5220000"/>
            <a:ext cx="323850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P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40" name="Oval 14"/>
          <p:cNvSpPr>
            <a:spLocks noChangeAspect="1" noChangeArrowheads="1"/>
          </p:cNvSpPr>
          <p:nvPr/>
        </p:nvSpPr>
        <p:spPr bwMode="auto">
          <a:xfrm>
            <a:off x="5004000" y="5760000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M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41" name="Oval 15"/>
          <p:cNvSpPr>
            <a:spLocks noChangeAspect="1" noChangeArrowheads="1"/>
          </p:cNvSpPr>
          <p:nvPr/>
        </p:nvSpPr>
        <p:spPr bwMode="auto">
          <a:xfrm>
            <a:off x="6084000" y="5760000"/>
            <a:ext cx="323850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S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 rot="5400000">
            <a:off x="5076206" y="5652000"/>
            <a:ext cx="180000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sz="1200" b="1" dirty="0">
              <a:solidFill>
                <a:srgbClr val="0000FF"/>
              </a:solidFill>
            </a:endParaRPr>
          </a:p>
        </p:txBody>
      </p:sp>
      <p:sp>
        <p:nvSpPr>
          <p:cNvPr id="43" name="Rectangle 10"/>
          <p:cNvSpPr>
            <a:spLocks noChangeArrowheads="1"/>
          </p:cNvSpPr>
          <p:nvPr/>
        </p:nvSpPr>
        <p:spPr bwMode="auto">
          <a:xfrm rot="-1500000">
            <a:off x="7560000" y="5616000"/>
            <a:ext cx="864000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sz="1200" b="1" dirty="0">
              <a:solidFill>
                <a:srgbClr val="0000FF"/>
              </a:solidFill>
            </a:endParaRP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auto">
          <a:xfrm>
            <a:off x="7560869" y="5904000"/>
            <a:ext cx="756000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>
            <a:off x="7560869" y="5364000"/>
            <a:ext cx="756000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46" name="AutoShape 4"/>
          <p:cNvSpPr>
            <a:spLocks noChangeArrowheads="1"/>
          </p:cNvSpPr>
          <p:nvPr/>
        </p:nvSpPr>
        <p:spPr bwMode="auto">
          <a:xfrm>
            <a:off x="7596000" y="6480000"/>
            <a:ext cx="756000" cy="36513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47" name="Oval 7"/>
          <p:cNvSpPr>
            <a:spLocks noChangeAspect="1" noChangeArrowheads="1"/>
          </p:cNvSpPr>
          <p:nvPr/>
        </p:nvSpPr>
        <p:spPr bwMode="auto">
          <a:xfrm>
            <a:off x="7271944" y="6336000"/>
            <a:ext cx="325438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S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48" name="Oval 8"/>
          <p:cNvSpPr>
            <a:spLocks noChangeAspect="1" noChangeArrowheads="1"/>
          </p:cNvSpPr>
          <p:nvPr/>
        </p:nvSpPr>
        <p:spPr bwMode="auto">
          <a:xfrm>
            <a:off x="8353032" y="6336000"/>
            <a:ext cx="323850" cy="3222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P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49" name="Rectangle 9"/>
          <p:cNvSpPr>
            <a:spLocks noChangeArrowheads="1"/>
          </p:cNvSpPr>
          <p:nvPr/>
        </p:nvSpPr>
        <p:spPr bwMode="auto">
          <a:xfrm>
            <a:off x="7344969" y="6192000"/>
            <a:ext cx="1258888" cy="34925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50" name="Oval 12"/>
          <p:cNvSpPr>
            <a:spLocks noChangeAspect="1" noChangeArrowheads="1"/>
          </p:cNvSpPr>
          <p:nvPr/>
        </p:nvSpPr>
        <p:spPr bwMode="auto">
          <a:xfrm>
            <a:off x="7271944" y="5220000"/>
            <a:ext cx="325438" cy="32385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P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51" name="Oval 13"/>
          <p:cNvSpPr>
            <a:spLocks noChangeAspect="1" noChangeArrowheads="1"/>
          </p:cNvSpPr>
          <p:nvPr/>
        </p:nvSpPr>
        <p:spPr bwMode="auto">
          <a:xfrm>
            <a:off x="8353032" y="5220000"/>
            <a:ext cx="323850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M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52" name="Oval 14"/>
          <p:cNvSpPr>
            <a:spLocks noChangeAspect="1" noChangeArrowheads="1"/>
          </p:cNvSpPr>
          <p:nvPr/>
        </p:nvSpPr>
        <p:spPr bwMode="auto">
          <a:xfrm>
            <a:off x="7271944" y="5760000"/>
            <a:ext cx="325438" cy="32385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M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53" name="Oval 15"/>
          <p:cNvSpPr>
            <a:spLocks noChangeAspect="1" noChangeArrowheads="1"/>
          </p:cNvSpPr>
          <p:nvPr/>
        </p:nvSpPr>
        <p:spPr bwMode="auto">
          <a:xfrm>
            <a:off x="8353032" y="5760000"/>
            <a:ext cx="323850" cy="32385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0000FF"/>
                </a:solidFill>
              </a:rPr>
              <a:t>S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2000" y="4608000"/>
            <a:ext cx="2196000" cy="432000"/>
          </a:xfrm>
          <a:prstGeom prst="flowChartAlternateProcess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Первая</a:t>
            </a:r>
            <a:r>
              <a:rPr lang="en-US" b="1" dirty="0" smtClean="0">
                <a:solidFill>
                  <a:schemeClr val="accent3"/>
                </a:solidFill>
              </a:rPr>
              <a:t> </a:t>
            </a:r>
            <a:r>
              <a:rPr lang="ru-RU" b="1" dirty="0" smtClean="0">
                <a:solidFill>
                  <a:schemeClr val="accent3"/>
                </a:solidFill>
              </a:rPr>
              <a:t>фигура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40000" y="4608000"/>
            <a:ext cx="2196000" cy="432000"/>
          </a:xfrm>
          <a:prstGeom prst="flowChartAlternateProcess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Вторая</a:t>
            </a:r>
            <a:r>
              <a:rPr lang="en-US" b="1" dirty="0" smtClean="0">
                <a:solidFill>
                  <a:schemeClr val="accent3"/>
                </a:solidFill>
              </a:rPr>
              <a:t> </a:t>
            </a:r>
            <a:r>
              <a:rPr lang="ru-RU" b="1" dirty="0" smtClean="0">
                <a:solidFill>
                  <a:schemeClr val="accent3"/>
                </a:solidFill>
              </a:rPr>
              <a:t>фигура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08000" y="4608000"/>
            <a:ext cx="2196000" cy="432000"/>
          </a:xfrm>
          <a:prstGeom prst="flowChartAlternateProcess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Третья фигура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76000" y="4608000"/>
            <a:ext cx="2196000" cy="432000"/>
          </a:xfrm>
          <a:prstGeom prst="flowChartAlternateProcess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Четвёртая фигура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61" name="Содержимое 2"/>
          <p:cNvSpPr txBox="1">
            <a:spLocks/>
          </p:cNvSpPr>
          <p:nvPr/>
        </p:nvSpPr>
        <p:spPr>
          <a:xfrm>
            <a:off x="457200" y="2880000"/>
            <a:ext cx="8208000" cy="1728000"/>
          </a:xfrm>
          <a:prstGeom prst="rect">
            <a:avLst/>
          </a:prstGeom>
        </p:spPr>
        <p:txBody>
          <a:bodyPr anchor="ctr" anchorCtr="1"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kern="0" dirty="0" smtClean="0">
                <a:solidFill>
                  <a:schemeClr val="accent3"/>
                </a:solidFill>
              </a:rPr>
              <a:t>Средний термин присутствует в обеих посылках и в каждой может занимать одну из двух позиций: </a:t>
            </a:r>
            <a:r>
              <a:rPr lang="ru-RU" kern="0" dirty="0" smtClean="0">
                <a:solidFill>
                  <a:srgbClr val="00FF00"/>
                </a:solidFill>
              </a:rPr>
              <a:t>субъекта</a:t>
            </a:r>
            <a:r>
              <a:rPr lang="ru-RU" kern="0" dirty="0" smtClean="0">
                <a:solidFill>
                  <a:schemeClr val="accent3"/>
                </a:solidFill>
              </a:rPr>
              <a:t> или </a:t>
            </a:r>
            <a:r>
              <a:rPr lang="ru-RU" kern="0" dirty="0" smtClean="0">
                <a:solidFill>
                  <a:srgbClr val="00FF00"/>
                </a:solidFill>
              </a:rPr>
              <a:t>предиката</a:t>
            </a:r>
            <a:r>
              <a:rPr lang="ru-RU" kern="0" dirty="0" smtClean="0"/>
              <a:t>.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kern="0" dirty="0" smtClean="0">
                <a:solidFill>
                  <a:schemeClr val="accent3"/>
                </a:solidFill>
              </a:rPr>
              <a:t>Всего возможны четыре варианта (2х2), именуемые, без особых умствований, </a:t>
            </a:r>
            <a:r>
              <a:rPr lang="ru-RU" kern="0" dirty="0" smtClean="0">
                <a:solidFill>
                  <a:srgbClr val="FFFF00"/>
                </a:solidFill>
              </a:rPr>
              <a:t>первой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rgbClr val="FFFF00"/>
                </a:solidFill>
              </a:rPr>
              <a:t> второй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rgbClr val="FFFF00"/>
                </a:solidFill>
              </a:rPr>
              <a:t> третьей </a:t>
            </a:r>
            <a:r>
              <a:rPr lang="ru-RU" kern="0" dirty="0" smtClean="0"/>
              <a:t>и</a:t>
            </a:r>
            <a:r>
              <a:rPr lang="ru-RU" kern="0" dirty="0" smtClean="0">
                <a:solidFill>
                  <a:srgbClr val="FFFF00"/>
                </a:solidFill>
              </a:rPr>
              <a:t> четвёртой </a:t>
            </a:r>
            <a:r>
              <a:rPr lang="ru-RU" kern="0" dirty="0" smtClean="0"/>
              <a:t>фигурами.</a:t>
            </a:r>
            <a:endParaRPr lang="ru-RU" kern="0" dirty="0"/>
          </a:p>
        </p:txBody>
      </p:sp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360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Фигура силлогизма</a:t>
            </a:r>
            <a:r>
              <a:rPr lang="ru-RU" sz="2000" dirty="0">
                <a:cs typeface="Arial" charset="0"/>
              </a:rPr>
              <a:t>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форма силлогизма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определяемая положением среднего термина </a:t>
            </a:r>
            <a:r>
              <a:rPr lang="ru-RU" dirty="0"/>
              <a:t>в посылках.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6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Фигуры и модусы категорического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5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5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5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500"/>
                            </p:stCondLst>
                            <p:childTnLst>
                              <p:par>
                                <p:cTn id="1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000"/>
                            </p:stCondLst>
                            <p:childTnLst>
                              <p:par>
                                <p:cTn id="1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00"/>
                            </p:stCondLst>
                            <p:childTnLst>
                              <p:par>
                                <p:cTn id="16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500"/>
                            </p:stCondLst>
                            <p:childTnLst>
                              <p:par>
                                <p:cTn id="1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000"/>
                            </p:stCondLst>
                            <p:childTnLst>
                              <p:par>
                                <p:cTn id="17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000"/>
                            </p:stCondLst>
                            <p:childTnLst>
                              <p:par>
                                <p:cTn id="1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0"/>
                            </p:stCondLst>
                            <p:childTnLst>
                              <p:par>
                                <p:cTn id="18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500"/>
                            </p:stCondLst>
                            <p:childTnLst>
                              <p:par>
                                <p:cTn id="19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6000"/>
                            </p:stCondLst>
                            <p:childTnLst>
                              <p:par>
                                <p:cTn id="1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6500"/>
                            </p:stCondLst>
                            <p:childTnLst>
                              <p:par>
                                <p:cTn id="20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00"/>
                            </p:stCondLst>
                            <p:childTnLst>
                              <p:par>
                                <p:cTn id="2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000"/>
                            </p:stCondLst>
                            <p:childTnLst>
                              <p:par>
                                <p:cTn id="23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500"/>
                            </p:stCondLst>
                            <p:childTnLst>
                              <p:par>
                                <p:cTn id="2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3000"/>
                            </p:stCondLst>
                            <p:childTnLst>
                              <p:par>
                                <p:cTn id="24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000"/>
                            </p:stCondLst>
                            <p:childTnLst>
                              <p:par>
                                <p:cTn id="24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500"/>
                            </p:stCondLst>
                            <p:childTnLst>
                              <p:par>
                                <p:cTn id="25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5500"/>
                            </p:stCondLst>
                            <p:childTnLst>
                              <p:par>
                                <p:cTn id="2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500" grpId="0" animBg="1"/>
      <p:bldP spid="27" grpId="0" animBg="1"/>
      <p:bldP spid="38" grpId="0" animBg="1"/>
      <p:bldP spid="50" grpId="0" animBg="1"/>
      <p:bldP spid="56" grpId="0" animBg="1"/>
      <p:bldP spid="57" grpId="0" animBg="1"/>
      <p:bldP spid="58" grpId="0" animBg="1"/>
      <p:bldP spid="59" grpId="0" animBg="1"/>
      <p:bldP spid="61" grpId="0" build="p"/>
      <p:bldP spid="5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60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 smtClean="0">
                <a:solidFill>
                  <a:srgbClr val="00FFFF"/>
                </a:solidFill>
                <a:cs typeface="Arial" charset="0"/>
              </a:rPr>
              <a:t>Фигура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 силлогизма </a:t>
            </a:r>
            <a:r>
              <a:rPr lang="ru-RU" sz="2000" dirty="0" smtClean="0"/>
              <a:t>–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>форма силлогизма, </a:t>
            </a:r>
            <a:br>
              <a:rPr lang="ru-RU" dirty="0" smtClean="0"/>
            </a:br>
            <a:r>
              <a:rPr lang="ru-RU" dirty="0" smtClean="0"/>
              <a:t>определяемая положением среднего термина в посылках.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4752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Модус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силлогизма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разновидность силлогизма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определяемая качеством </a:t>
            </a:r>
            <a:r>
              <a:rPr lang="ru-RU" dirty="0" smtClean="0"/>
              <a:t>и </a:t>
            </a:r>
            <a:r>
              <a:rPr lang="ru-RU" dirty="0"/>
              <a:t>количеством </a:t>
            </a:r>
            <a:r>
              <a:rPr lang="ru-RU" dirty="0" smtClean="0"/>
              <a:t>посылок и вывода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57200" y="3024000"/>
            <a:ext cx="8208000" cy="3708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700" kern="0" dirty="0" smtClean="0">
                <a:solidFill>
                  <a:schemeClr val="accent3"/>
                </a:solidFill>
                <a:latin typeface="+mj-lt"/>
              </a:rPr>
              <a:t>Из </a:t>
            </a:r>
            <a:r>
              <a:rPr lang="ru-RU" sz="1700" kern="0" dirty="0" smtClean="0">
                <a:solidFill>
                  <a:srgbClr val="00FF00"/>
                </a:solidFill>
                <a:latin typeface="+mj-lt"/>
              </a:rPr>
              <a:t>общих правил силлогизма</a:t>
            </a:r>
            <a:r>
              <a:rPr lang="ru-RU" sz="1700" kern="0" dirty="0" smtClean="0">
                <a:solidFill>
                  <a:schemeClr val="accent3"/>
                </a:solidFill>
                <a:latin typeface="+mj-lt"/>
              </a:rPr>
              <a:t> и </a:t>
            </a:r>
            <a:r>
              <a:rPr lang="ru-RU" sz="1700" kern="0" dirty="0" smtClean="0">
                <a:solidFill>
                  <a:srgbClr val="00FF00"/>
                </a:solidFill>
                <a:latin typeface="+mj-lt"/>
              </a:rPr>
              <a:t>определения фигуры</a:t>
            </a:r>
            <a:r>
              <a:rPr lang="ru-RU" sz="1700" kern="0" dirty="0" smtClean="0">
                <a:solidFill>
                  <a:schemeClr val="accent3"/>
                </a:solidFill>
                <a:latin typeface="+mj-lt"/>
              </a:rPr>
              <a:t> </a:t>
            </a:r>
            <a:r>
              <a:rPr lang="ru-RU" sz="1700" kern="0" dirty="0" smtClean="0">
                <a:latin typeface="+mj-lt"/>
              </a:rPr>
              <a:t>вытекают</a:t>
            </a:r>
            <a:r>
              <a:rPr lang="ru-RU" sz="1700" kern="0" dirty="0" smtClean="0">
                <a:solidFill>
                  <a:srgbClr val="00FFFF"/>
                </a:solidFill>
                <a:latin typeface="+mj-lt"/>
              </a:rPr>
              <a:t> особые правила фигуры</a:t>
            </a:r>
            <a:r>
              <a:rPr lang="ru-RU" sz="1700" kern="0" dirty="0" smtClean="0">
                <a:latin typeface="+mj-lt"/>
              </a:rPr>
              <a:t>,</a:t>
            </a:r>
            <a:r>
              <a:rPr lang="ru-RU" sz="1700" kern="0" dirty="0" smtClean="0">
                <a:solidFill>
                  <a:schemeClr val="accent3"/>
                </a:solidFill>
                <a:latin typeface="+mj-lt"/>
              </a:rPr>
              <a:t> определяющие качество и количество </a:t>
            </a:r>
            <a:r>
              <a:rPr lang="ru-RU" sz="1700" kern="0" dirty="0" smtClean="0">
                <a:solidFill>
                  <a:srgbClr val="00FFFF"/>
                </a:solidFill>
                <a:latin typeface="+mj-lt"/>
              </a:rPr>
              <a:t>допустимых</a:t>
            </a:r>
            <a:r>
              <a:rPr lang="ru-RU" sz="1700" kern="0" dirty="0" smtClean="0">
                <a:solidFill>
                  <a:schemeClr val="accent3"/>
                </a:solidFill>
                <a:latin typeface="+mj-lt"/>
              </a:rPr>
              <a:t> в данной фигуре </a:t>
            </a:r>
            <a:r>
              <a:rPr lang="ru-RU" sz="1700" kern="0" dirty="0" smtClean="0">
                <a:solidFill>
                  <a:srgbClr val="00FFFF"/>
                </a:solidFill>
                <a:latin typeface="+mj-lt"/>
              </a:rPr>
              <a:t>посылок</a:t>
            </a:r>
            <a:r>
              <a:rPr lang="ru-RU" sz="1700" kern="0" dirty="0" smtClean="0">
                <a:latin typeface="+mj-lt"/>
              </a:rPr>
              <a:t>,</a:t>
            </a:r>
            <a:r>
              <a:rPr lang="ru-RU" sz="1700" kern="0" dirty="0" smtClean="0">
                <a:solidFill>
                  <a:schemeClr val="accent3"/>
                </a:solidFill>
                <a:latin typeface="+mj-lt"/>
              </a:rPr>
              <a:t> от которых, в свою очередь, зависит качество и количество </a:t>
            </a:r>
            <a:r>
              <a:rPr lang="ru-RU" sz="1700" kern="0" dirty="0" smtClean="0">
                <a:solidFill>
                  <a:srgbClr val="00FFFF"/>
                </a:solidFill>
                <a:latin typeface="+mj-lt"/>
              </a:rPr>
              <a:t>вывода</a:t>
            </a:r>
            <a:r>
              <a:rPr lang="ru-RU" sz="1700" kern="0" dirty="0" smtClean="0">
                <a:latin typeface="+mj-lt"/>
              </a:rPr>
              <a:t>.</a:t>
            </a:r>
            <a:r>
              <a:rPr lang="ru-RU" sz="1700" kern="0" dirty="0" smtClean="0">
                <a:solidFill>
                  <a:schemeClr val="accent3"/>
                </a:solidFill>
                <a:latin typeface="+mj-lt"/>
              </a:rPr>
              <a:t> </a:t>
            </a:r>
          </a:p>
          <a:p>
            <a:pPr marL="800100" lvl="1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Каждое из трёх суждений, составляющих силлогизм: две посылки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и вывод, – может быть </a:t>
            </a:r>
          </a:p>
          <a:p>
            <a:pPr marL="1257300" lvl="2" indent="-342900" algn="l" eaLnBrk="0" hangingPunct="0">
              <a:spcBef>
                <a:spcPct val="20000"/>
              </a:spcBef>
              <a:buFont typeface="Courier New" pitchFamily="49" charset="0"/>
              <a:buChar char="o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либо общеутвердительным</a:t>
            </a:r>
            <a:r>
              <a:rPr lang="en-US" sz="1600" kern="0" dirty="0" smtClean="0">
                <a:solidFill>
                  <a:schemeClr val="accent3"/>
                </a:solidFill>
              </a:rPr>
              <a:t> (A)</a:t>
            </a:r>
            <a:r>
              <a:rPr lang="ru-RU" sz="1600" kern="0" dirty="0" smtClean="0">
                <a:solidFill>
                  <a:schemeClr val="accent3"/>
                </a:solidFill>
              </a:rPr>
              <a:t>, </a:t>
            </a:r>
          </a:p>
          <a:p>
            <a:pPr marL="1257300" lvl="2" indent="-342900" algn="l" eaLnBrk="0" hangingPunct="0">
              <a:spcBef>
                <a:spcPct val="20000"/>
              </a:spcBef>
              <a:buFont typeface="Courier New" pitchFamily="49" charset="0"/>
              <a:buChar char="o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либо</a:t>
            </a:r>
            <a:r>
              <a:rPr lang="en-US" sz="1600" kern="0" dirty="0" smtClean="0">
                <a:solidFill>
                  <a:schemeClr val="accent3"/>
                </a:solidFill>
              </a:rPr>
              <a:t> </a:t>
            </a:r>
            <a:r>
              <a:rPr lang="ru-RU" sz="1600" kern="0" dirty="0" smtClean="0">
                <a:solidFill>
                  <a:schemeClr val="accent3"/>
                </a:solidFill>
              </a:rPr>
              <a:t>общеотрицательным</a:t>
            </a:r>
            <a:r>
              <a:rPr lang="en-US" sz="1600" kern="0" dirty="0" smtClean="0">
                <a:solidFill>
                  <a:schemeClr val="accent3"/>
                </a:solidFill>
              </a:rPr>
              <a:t> (E)</a:t>
            </a:r>
            <a:r>
              <a:rPr lang="ru-RU" sz="1600" kern="0" dirty="0" smtClean="0">
                <a:solidFill>
                  <a:schemeClr val="accent3"/>
                </a:solidFill>
              </a:rPr>
              <a:t>, </a:t>
            </a:r>
          </a:p>
          <a:p>
            <a:pPr marL="1257300" lvl="2" indent="-342900" algn="l" eaLnBrk="0" hangingPunct="0">
              <a:spcBef>
                <a:spcPct val="20000"/>
              </a:spcBef>
              <a:buFont typeface="Courier New" pitchFamily="49" charset="0"/>
              <a:buChar char="o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либо частноутвердительным</a:t>
            </a:r>
            <a:r>
              <a:rPr lang="en-US" sz="1600" kern="0" dirty="0" smtClean="0">
                <a:solidFill>
                  <a:schemeClr val="accent3"/>
                </a:solidFill>
              </a:rPr>
              <a:t> (I)</a:t>
            </a:r>
            <a:r>
              <a:rPr lang="ru-RU" sz="1600" kern="0" dirty="0" smtClean="0">
                <a:solidFill>
                  <a:schemeClr val="accent3"/>
                </a:solidFill>
              </a:rPr>
              <a:t>, </a:t>
            </a:r>
          </a:p>
          <a:p>
            <a:pPr marL="1257300" lvl="2" indent="-342900" algn="l" eaLnBrk="0" hangingPunct="0">
              <a:spcBef>
                <a:spcPct val="20000"/>
              </a:spcBef>
              <a:buFont typeface="Courier New" pitchFamily="49" charset="0"/>
              <a:buChar char="o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либо частноотрицательным</a:t>
            </a:r>
            <a:r>
              <a:rPr lang="en-US" sz="1600" kern="0" dirty="0" smtClean="0">
                <a:solidFill>
                  <a:schemeClr val="accent3"/>
                </a:solidFill>
              </a:rPr>
              <a:t> (O)</a:t>
            </a:r>
            <a:r>
              <a:rPr lang="ru-RU" sz="1600" kern="0" dirty="0" smtClean="0">
                <a:solidFill>
                  <a:schemeClr val="accent3"/>
                </a:solidFill>
              </a:rPr>
              <a:t>. </a:t>
            </a:r>
          </a:p>
          <a:p>
            <a:pPr marL="800100" lvl="1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Их сочетанием и порядком </a:t>
            </a:r>
            <a:r>
              <a:rPr lang="ru-RU" sz="1600" kern="0" dirty="0" smtClean="0">
                <a:solidFill>
                  <a:schemeClr val="accent3"/>
                </a:solidFill>
                <a:latin typeface="+mj-lt"/>
              </a:rPr>
              <a:t>определяются </a:t>
            </a:r>
            <a:r>
              <a:rPr lang="ru-RU" sz="1600" kern="0" dirty="0" smtClean="0">
                <a:solidFill>
                  <a:srgbClr val="00FFFF"/>
                </a:solidFill>
                <a:latin typeface="+mj-lt"/>
              </a:rPr>
              <a:t>модусы</a:t>
            </a:r>
            <a:r>
              <a:rPr lang="ru-RU" sz="1600" kern="0" dirty="0" smtClean="0">
                <a:latin typeface="+mj-lt"/>
              </a:rPr>
              <a:t> фигур силлогизма.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Фигуры и модусы категорического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6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60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Фигура силлогизма</a:t>
            </a:r>
            <a:r>
              <a:rPr lang="ru-RU" sz="2000" dirty="0" smtClean="0">
                <a:cs typeface="Arial" charset="0"/>
              </a:rPr>
              <a:t> </a:t>
            </a:r>
            <a:r>
              <a:rPr lang="ru-RU" sz="2000" dirty="0" smtClean="0"/>
              <a:t>– </a:t>
            </a:r>
            <a:br>
              <a:rPr lang="ru-RU" sz="2000" dirty="0" smtClean="0"/>
            </a:br>
            <a:r>
              <a:rPr lang="ru-RU" dirty="0" smtClean="0"/>
              <a:t>форма силлогизма, </a:t>
            </a:r>
            <a:br>
              <a:rPr lang="ru-RU" dirty="0" smtClean="0"/>
            </a:br>
            <a:r>
              <a:rPr lang="ru-RU" dirty="0" smtClean="0"/>
              <a:t>определяемая положением среднего термина в посылках.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4752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Модус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силлогизма</a:t>
            </a:r>
            <a:r>
              <a:rPr lang="ru-RU" sz="2000" dirty="0" smtClean="0">
                <a:cs typeface="Arial" charset="0"/>
              </a:rPr>
              <a:t>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разновидность силлогизма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определяемая качеством </a:t>
            </a:r>
            <a:r>
              <a:rPr lang="ru-RU" dirty="0" smtClean="0"/>
              <a:t>и </a:t>
            </a:r>
            <a:r>
              <a:rPr lang="ru-RU" dirty="0"/>
              <a:t>количеством </a:t>
            </a:r>
            <a:r>
              <a:rPr lang="ru-RU" dirty="0" smtClean="0"/>
              <a:t>посылок и вывода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57200" y="3024000"/>
            <a:ext cx="8208000" cy="3708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700" kern="0" dirty="0" smtClean="0">
                <a:solidFill>
                  <a:schemeClr val="accent3"/>
                </a:solidFill>
              </a:rPr>
              <a:t>Из </a:t>
            </a:r>
            <a:r>
              <a:rPr lang="ru-RU" sz="1700" kern="0" dirty="0" smtClean="0">
                <a:solidFill>
                  <a:srgbClr val="00FF00"/>
                </a:solidFill>
              </a:rPr>
              <a:t>общих правил силлогизма</a:t>
            </a:r>
            <a:r>
              <a:rPr lang="ru-RU" sz="1700" kern="0" dirty="0" smtClean="0">
                <a:solidFill>
                  <a:schemeClr val="accent3"/>
                </a:solidFill>
              </a:rPr>
              <a:t> и </a:t>
            </a:r>
            <a:r>
              <a:rPr lang="ru-RU" sz="1700" kern="0" dirty="0" smtClean="0">
                <a:solidFill>
                  <a:srgbClr val="00FF00"/>
                </a:solidFill>
              </a:rPr>
              <a:t>определения фигуры</a:t>
            </a:r>
            <a:r>
              <a:rPr lang="ru-RU" sz="1700" kern="0" dirty="0" smtClean="0">
                <a:solidFill>
                  <a:schemeClr val="accent3"/>
                </a:solidFill>
              </a:rPr>
              <a:t> </a:t>
            </a:r>
            <a:r>
              <a:rPr lang="ru-RU" sz="1700" kern="0" dirty="0" smtClean="0"/>
              <a:t>вытекают</a:t>
            </a:r>
            <a:r>
              <a:rPr lang="ru-RU" sz="1700" kern="0" dirty="0" smtClean="0">
                <a:solidFill>
                  <a:srgbClr val="00FFFF"/>
                </a:solidFill>
              </a:rPr>
              <a:t> особые правила фигуры</a:t>
            </a:r>
            <a:r>
              <a:rPr lang="ru-RU" sz="1700" kern="0" dirty="0" smtClean="0"/>
              <a:t>, </a:t>
            </a:r>
            <a:r>
              <a:rPr lang="ru-RU" sz="1700" kern="0" dirty="0" smtClean="0">
                <a:solidFill>
                  <a:schemeClr val="accent3"/>
                </a:solidFill>
              </a:rPr>
              <a:t>определяющие качество и количество </a:t>
            </a:r>
            <a:r>
              <a:rPr lang="ru-RU" sz="1700" kern="0" dirty="0" smtClean="0">
                <a:solidFill>
                  <a:srgbClr val="00FFFF"/>
                </a:solidFill>
              </a:rPr>
              <a:t>допустимых</a:t>
            </a:r>
            <a:r>
              <a:rPr lang="ru-RU" sz="1700" kern="0" dirty="0" smtClean="0">
                <a:solidFill>
                  <a:schemeClr val="accent3"/>
                </a:solidFill>
              </a:rPr>
              <a:t> в данной фигуре </a:t>
            </a:r>
            <a:r>
              <a:rPr lang="ru-RU" sz="1700" kern="0" dirty="0" smtClean="0">
                <a:solidFill>
                  <a:srgbClr val="00FFFF"/>
                </a:solidFill>
              </a:rPr>
              <a:t>посылок</a:t>
            </a:r>
            <a:r>
              <a:rPr lang="ru-RU" sz="1700" kern="0" dirty="0" smtClean="0"/>
              <a:t>,</a:t>
            </a:r>
            <a:r>
              <a:rPr lang="ru-RU" sz="1700" kern="0" dirty="0" smtClean="0">
                <a:solidFill>
                  <a:schemeClr val="accent3"/>
                </a:solidFill>
              </a:rPr>
              <a:t> от которых, в свою очередь, зависит качество и количество </a:t>
            </a:r>
            <a:r>
              <a:rPr lang="ru-RU" sz="1700" kern="0" dirty="0" smtClean="0">
                <a:solidFill>
                  <a:srgbClr val="00FFFF"/>
                </a:solidFill>
              </a:rPr>
              <a:t>вывода</a:t>
            </a:r>
            <a:r>
              <a:rPr lang="ru-RU" sz="1700" kern="0" dirty="0" smtClean="0"/>
              <a:t>.</a:t>
            </a:r>
            <a:r>
              <a:rPr lang="ru-RU" sz="1700" kern="0" dirty="0" smtClean="0">
                <a:solidFill>
                  <a:schemeClr val="accent3"/>
                </a:solidFill>
                <a:latin typeface="+mj-lt"/>
              </a:rPr>
              <a:t> </a:t>
            </a:r>
          </a:p>
          <a:p>
            <a:pPr marL="800100" lvl="1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Возможны </a:t>
            </a:r>
            <a:r>
              <a:rPr lang="ru-RU" sz="1600" kern="0" dirty="0" smtClean="0">
                <a:solidFill>
                  <a:srgbClr val="00FFFF"/>
                </a:solidFill>
              </a:rPr>
              <a:t>64</a:t>
            </a:r>
            <a:r>
              <a:rPr lang="ru-RU" sz="1600" kern="0" dirty="0" smtClean="0">
                <a:solidFill>
                  <a:schemeClr val="accent3"/>
                </a:solidFill>
              </a:rPr>
              <a:t> сочетания суждений, различающихся по качеству </a:t>
            </a:r>
            <a:r>
              <a:rPr lang="en-US" sz="1600" kern="0" dirty="0" smtClean="0">
                <a:solidFill>
                  <a:schemeClr val="accent3"/>
                </a:solidFill>
              </a:rPr>
              <a:t/>
            </a:r>
            <a:br>
              <a:rPr lang="en-US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и количеству (4х4х4), для каждой из </a:t>
            </a:r>
            <a:r>
              <a:rPr lang="ru-RU" sz="1600" kern="0" dirty="0" smtClean="0">
                <a:solidFill>
                  <a:srgbClr val="00FFFF"/>
                </a:solidFill>
              </a:rPr>
              <a:t>четырёх</a:t>
            </a:r>
            <a:r>
              <a:rPr lang="ru-RU" sz="1600" kern="0" dirty="0" smtClean="0">
                <a:solidFill>
                  <a:schemeClr val="accent3"/>
                </a:solidFill>
              </a:rPr>
              <a:t> фигур силлогизма, </a:t>
            </a:r>
            <a:r>
              <a:rPr lang="en-US" sz="1600" kern="0" dirty="0" smtClean="0">
                <a:solidFill>
                  <a:schemeClr val="accent3"/>
                </a:solidFill>
              </a:rPr>
              <a:t/>
            </a:r>
            <a:br>
              <a:rPr lang="en-US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т. е. в общей сложности </a:t>
            </a:r>
            <a:r>
              <a:rPr lang="ru-RU" sz="1600" kern="0" dirty="0" smtClean="0">
                <a:solidFill>
                  <a:srgbClr val="00FFFF"/>
                </a:solidFill>
              </a:rPr>
              <a:t>256</a:t>
            </a:r>
            <a:r>
              <a:rPr lang="ru-RU" sz="1600" kern="0" dirty="0" smtClean="0">
                <a:solidFill>
                  <a:schemeClr val="accent3"/>
                </a:solidFill>
              </a:rPr>
              <a:t> вариантов. </a:t>
            </a:r>
            <a:endParaRPr lang="en-US" sz="1600" kern="0" dirty="0" smtClean="0">
              <a:solidFill>
                <a:schemeClr val="accent3"/>
              </a:solidFill>
            </a:endParaRPr>
          </a:p>
          <a:p>
            <a:pPr marL="800100" lvl="1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Только </a:t>
            </a:r>
            <a:r>
              <a:rPr lang="ru-RU" sz="1600" kern="0" dirty="0" smtClean="0">
                <a:solidFill>
                  <a:srgbClr val="00FFFF"/>
                </a:solidFill>
              </a:rPr>
              <a:t>19</a:t>
            </a:r>
            <a:r>
              <a:rPr lang="ru-RU" sz="1600" kern="0" dirty="0" smtClean="0">
                <a:solidFill>
                  <a:schemeClr val="accent3"/>
                </a:solidFill>
              </a:rPr>
              <a:t> из этих 256 вариантов </a:t>
            </a:r>
            <a:r>
              <a:rPr lang="ru-RU" sz="1600" kern="0" dirty="0" smtClean="0">
                <a:solidFill>
                  <a:srgbClr val="00FF00"/>
                </a:solidFill>
              </a:rPr>
              <a:t>не противоречат правилам силлогизма</a:t>
            </a:r>
            <a:r>
              <a:rPr lang="ru-RU" sz="1600" kern="0" dirty="0" smtClean="0">
                <a:solidFill>
                  <a:schemeClr val="accent3"/>
                </a:solidFill>
              </a:rPr>
              <a:t> и </a:t>
            </a:r>
            <a:r>
              <a:rPr lang="ru-RU" sz="1600" kern="0" dirty="0" smtClean="0"/>
              <a:t>считаются</a:t>
            </a:r>
            <a:r>
              <a:rPr lang="ru-RU" sz="1600" kern="0" dirty="0" smtClean="0">
                <a:solidFill>
                  <a:srgbClr val="00FFFF"/>
                </a:solidFill>
              </a:rPr>
              <a:t> модусами</a:t>
            </a:r>
            <a:r>
              <a:rPr lang="ru-RU" sz="1600" kern="0" dirty="0" smtClean="0"/>
              <a:t>.</a:t>
            </a:r>
            <a:r>
              <a:rPr lang="ru-RU" sz="1600" kern="0" dirty="0" smtClean="0">
                <a:solidFill>
                  <a:srgbClr val="00FFFF"/>
                </a:solidFill>
              </a:rPr>
              <a:t> </a:t>
            </a:r>
            <a:endParaRPr lang="en-US" sz="1600" kern="0" dirty="0" smtClean="0">
              <a:solidFill>
                <a:srgbClr val="00FFFF"/>
              </a:solidFill>
            </a:endParaRPr>
          </a:p>
          <a:p>
            <a:pPr marL="800100" lvl="1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latin typeface="+mj-lt"/>
              </a:rPr>
              <a:t>Строго говоря, модусов получается </a:t>
            </a:r>
            <a:r>
              <a:rPr lang="ru-RU" sz="1600" kern="0" dirty="0" smtClean="0">
                <a:solidFill>
                  <a:srgbClr val="00FFFF"/>
                </a:solidFill>
                <a:latin typeface="+mj-lt"/>
              </a:rPr>
              <a:t>24</a:t>
            </a:r>
            <a:r>
              <a:rPr lang="ru-RU" sz="1600" kern="0" dirty="0" smtClean="0">
                <a:latin typeface="+mj-lt"/>
              </a:rPr>
              <a:t> – по 6 на каждую фигуру, </a:t>
            </a:r>
            <a:r>
              <a:rPr lang="en-US" sz="1600" kern="0" dirty="0" smtClean="0">
                <a:latin typeface="+mj-lt"/>
              </a:rPr>
              <a:t/>
            </a:r>
            <a:br>
              <a:rPr lang="en-US" sz="1600" kern="0" dirty="0" smtClean="0">
                <a:latin typeface="+mj-lt"/>
              </a:rPr>
            </a:br>
            <a:r>
              <a:rPr lang="ru-RU" sz="1600" kern="0" dirty="0" smtClean="0">
                <a:latin typeface="+mj-lt"/>
              </a:rPr>
              <a:t>но 5 из них не представляют особой логической ценности, так как являются всего лишь </a:t>
            </a:r>
            <a:r>
              <a:rPr lang="ru-RU" sz="1600" kern="0" dirty="0" smtClean="0">
                <a:solidFill>
                  <a:srgbClr val="FFFF00"/>
                </a:solidFill>
                <a:latin typeface="+mj-lt"/>
              </a:rPr>
              <a:t>«ослабленными» </a:t>
            </a:r>
            <a:r>
              <a:rPr lang="ru-RU" sz="1600" kern="0" dirty="0" smtClean="0">
                <a:latin typeface="+mj-lt"/>
              </a:rPr>
              <a:t>версиями других модусов: </a:t>
            </a:r>
            <a:r>
              <a:rPr lang="en-US" sz="1600" kern="0" dirty="0" smtClean="0">
                <a:latin typeface="+mj-lt"/>
              </a:rPr>
              <a:t/>
            </a:r>
            <a:br>
              <a:rPr lang="en-US" sz="1600" kern="0" dirty="0" smtClean="0">
                <a:latin typeface="+mj-lt"/>
              </a:rPr>
            </a:br>
            <a:r>
              <a:rPr lang="ru-RU" sz="1600" kern="0" dirty="0" smtClean="0">
                <a:latin typeface="+mj-lt"/>
              </a:rPr>
              <a:t>их выводы являются частными суждениями</a:t>
            </a:r>
            <a:r>
              <a:rPr lang="en-US" sz="1600" kern="0" dirty="0" smtClean="0">
                <a:latin typeface="+mj-lt"/>
              </a:rPr>
              <a:t> (I</a:t>
            </a:r>
            <a:r>
              <a:rPr lang="ru-RU" sz="1600" kern="0" dirty="0" smtClean="0">
                <a:latin typeface="+mj-lt"/>
              </a:rPr>
              <a:t> или </a:t>
            </a:r>
            <a:r>
              <a:rPr lang="en-US" sz="1600" kern="0" dirty="0" smtClean="0">
                <a:latin typeface="+mj-lt"/>
              </a:rPr>
              <a:t>O)</a:t>
            </a:r>
            <a:r>
              <a:rPr lang="ru-RU" sz="1600" kern="0" dirty="0" smtClean="0">
                <a:latin typeface="+mj-lt"/>
              </a:rPr>
              <a:t>, при том что посылки позволяют получить общие выводы (</a:t>
            </a:r>
            <a:r>
              <a:rPr lang="en-US" sz="1600" kern="0" dirty="0" smtClean="0">
                <a:latin typeface="+mj-lt"/>
              </a:rPr>
              <a:t>A </a:t>
            </a:r>
            <a:r>
              <a:rPr lang="ru-RU" sz="1600" kern="0" dirty="0" smtClean="0">
                <a:latin typeface="+mj-lt"/>
              </a:rPr>
              <a:t>или </a:t>
            </a:r>
            <a:r>
              <a:rPr lang="en-US" sz="1600" kern="0" dirty="0" smtClean="0">
                <a:latin typeface="+mj-lt"/>
              </a:rPr>
              <a:t>E</a:t>
            </a:r>
            <a:r>
              <a:rPr lang="ru-RU" sz="1600" kern="0" dirty="0" smtClean="0">
                <a:latin typeface="+mj-lt"/>
              </a:rPr>
              <a:t>). </a:t>
            </a:r>
            <a:endParaRPr lang="ru-RU" sz="1600" kern="0" dirty="0">
              <a:latin typeface="+mj-lt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Фигуры и модусы категорического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60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Фигура силлогизма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форма силлогизма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определяемая положением среднего термина </a:t>
            </a:r>
            <a:r>
              <a:rPr lang="ru-RU" dirty="0"/>
              <a:t>в посылках.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4752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Модус силлогизма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разновидность силлогизма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определяемая качеством </a:t>
            </a:r>
            <a:r>
              <a:rPr lang="ru-RU" dirty="0" smtClean="0"/>
              <a:t>и </a:t>
            </a:r>
            <a:r>
              <a:rPr lang="ru-RU" dirty="0"/>
              <a:t>количеством </a:t>
            </a:r>
            <a:r>
              <a:rPr lang="ru-RU" dirty="0" smtClean="0"/>
              <a:t>посылок и вывода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216000" y="3024000"/>
            <a:ext cx="8748000" cy="3420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700" kern="0" dirty="0" smtClean="0">
                <a:solidFill>
                  <a:schemeClr val="accent3"/>
                </a:solidFill>
                <a:latin typeface="+mn-lt"/>
              </a:rPr>
              <a:t>Модусы обозначаются искусственными мнемоническими трёхсложными именами, </a:t>
            </a:r>
            <a:r>
              <a:rPr lang="ru-RU" sz="1700" kern="0" dirty="0" smtClean="0">
                <a:solidFill>
                  <a:srgbClr val="00FFFF"/>
                </a:solidFill>
                <a:latin typeface="+mn-lt"/>
              </a:rPr>
              <a:t>гласные которых </a:t>
            </a:r>
            <a:r>
              <a:rPr lang="ru-RU" sz="1700" kern="0" dirty="0" smtClean="0">
                <a:latin typeface="+mn-lt"/>
              </a:rPr>
              <a:t>(</a:t>
            </a:r>
            <a:r>
              <a:rPr lang="en-US" sz="1700" kern="0" dirty="0" smtClean="0">
                <a:latin typeface="+mn-lt"/>
              </a:rPr>
              <a:t>A, E, I, O</a:t>
            </a:r>
            <a:r>
              <a:rPr lang="ru-RU" sz="1700" kern="0" dirty="0" smtClean="0">
                <a:latin typeface="+mn-lt"/>
              </a:rPr>
              <a:t>)</a:t>
            </a:r>
            <a:r>
              <a:rPr lang="en-US" sz="1700" kern="0" dirty="0" smtClean="0">
                <a:solidFill>
                  <a:srgbClr val="00FFFF"/>
                </a:solidFill>
                <a:latin typeface="+mn-lt"/>
              </a:rPr>
              <a:t> </a:t>
            </a:r>
            <a:r>
              <a:rPr lang="ru-RU" sz="1700" kern="0" dirty="0" smtClean="0">
                <a:solidFill>
                  <a:srgbClr val="00FFFF"/>
                </a:solidFill>
                <a:latin typeface="+mn-lt"/>
              </a:rPr>
              <a:t>указывают на качество и количество составляющих силлогизм суждений</a:t>
            </a:r>
            <a:r>
              <a:rPr lang="ru-RU" sz="1700" kern="0" dirty="0" smtClean="0">
                <a:latin typeface="+mn-lt"/>
              </a:rPr>
              <a:t>:</a:t>
            </a:r>
            <a:r>
              <a:rPr lang="ru-RU" sz="1700" kern="0" dirty="0" smtClean="0">
                <a:solidFill>
                  <a:srgbClr val="00FFFF"/>
                </a:solidFill>
                <a:latin typeface="+mn-lt"/>
              </a:rPr>
              <a:t> </a:t>
            </a:r>
            <a:r>
              <a:rPr lang="ru-RU" sz="1700" kern="0" dirty="0" smtClean="0">
                <a:latin typeface="+mn-lt"/>
              </a:rPr>
              <a:t>гласная первого слога относится к </a:t>
            </a:r>
            <a:br>
              <a:rPr lang="ru-RU" sz="1700" kern="0" dirty="0" smtClean="0">
                <a:latin typeface="+mn-lt"/>
              </a:rPr>
            </a:br>
            <a:r>
              <a:rPr lang="ru-RU" sz="1700" kern="0" dirty="0" smtClean="0">
                <a:latin typeface="+mj-lt"/>
              </a:rPr>
              <a:t>б</a:t>
            </a:r>
            <a:r>
              <a:rPr lang="fr-FR" sz="1700" kern="0" dirty="0" smtClean="0">
                <a:latin typeface="+mj-lt"/>
                <a:cs typeface="Times New Roman"/>
              </a:rPr>
              <a:t>ó</a:t>
            </a:r>
            <a:r>
              <a:rPr lang="ru-RU" sz="1700" kern="0" dirty="0" smtClean="0">
                <a:latin typeface="+mj-lt"/>
              </a:rPr>
              <a:t>л</a:t>
            </a:r>
            <a:r>
              <a:rPr lang="ru-RU" sz="1700" kern="0" dirty="0" smtClean="0">
                <a:latin typeface="+mn-lt"/>
              </a:rPr>
              <a:t>ьшей посылке, второго – к меньшей</a:t>
            </a:r>
            <a:r>
              <a:rPr lang="en-US" sz="1700" kern="0" dirty="0" smtClean="0">
                <a:latin typeface="+mn-lt"/>
              </a:rPr>
              <a:t> </a:t>
            </a:r>
            <a:r>
              <a:rPr lang="ru-RU" sz="1700" kern="0" dirty="0" smtClean="0">
                <a:latin typeface="+mn-lt"/>
              </a:rPr>
              <a:t>посылке, третьего – к заключению.</a:t>
            </a:r>
            <a:r>
              <a:rPr lang="ru-RU" sz="1700" kern="0" dirty="0" smtClean="0">
                <a:solidFill>
                  <a:schemeClr val="accent3"/>
                </a:solidFill>
                <a:latin typeface="+mn-lt"/>
              </a:rPr>
              <a:t> 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Модусы разных фигур,</a:t>
            </a:r>
            <a:r>
              <a:rPr lang="ru-RU" sz="1600" kern="0" dirty="0" smtClean="0">
                <a:solidFill>
                  <a:schemeClr val="accent3"/>
                </a:solidFill>
              </a:rPr>
              <a:t> т. е. с разным положением среднего термина,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 </a:t>
            </a:r>
            <a:br>
              <a:rPr lang="ru-RU" sz="1600" kern="0" dirty="0" smtClean="0">
                <a:solidFill>
                  <a:schemeClr val="accent3"/>
                </a:solidFill>
                <a:latin typeface="+mn-lt"/>
              </a:rPr>
            </a:b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но с </a:t>
            </a: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одинаковым сочетанием 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суждений по количеству и качеству, обозначаются </a:t>
            </a: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именами </a:t>
            </a:r>
            <a:r>
              <a:rPr lang="ru-RU" sz="1600" kern="0" dirty="0">
                <a:solidFill>
                  <a:schemeClr val="accent3"/>
                </a:solidFill>
              </a:rPr>
              <a:t>с одинаковыми наборами гласных, </a:t>
            </a:r>
            <a:r>
              <a:rPr lang="ru-RU" sz="1600" kern="0" dirty="0" smtClean="0">
                <a:solidFill>
                  <a:schemeClr val="accent3"/>
                </a:solidFill>
              </a:rPr>
              <a:t>но с разными </a:t>
            </a:r>
            <a:r>
              <a:rPr lang="ru-RU" sz="1600" kern="0" dirty="0">
                <a:solidFill>
                  <a:schemeClr val="accent3"/>
                </a:solidFill>
              </a:rPr>
              <a:t>согласными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.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Имена модусов начинаются </a:t>
            </a:r>
            <a:r>
              <a:rPr lang="ru-RU" sz="1600" kern="0" dirty="0" smtClean="0">
                <a:solidFill>
                  <a:srgbClr val="00FFFF"/>
                </a:solidFill>
              </a:rPr>
              <a:t>с первых согласных латинского алфавита</a:t>
            </a:r>
            <a:r>
              <a:rPr lang="ru-RU" sz="1600" kern="0" dirty="0" smtClean="0">
                <a:solidFill>
                  <a:schemeClr val="accent3"/>
                </a:solidFill>
              </a:rPr>
              <a:t>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en-GB" sz="1600" kern="0" dirty="0" smtClean="0">
                <a:solidFill>
                  <a:schemeClr val="accent3"/>
                </a:solidFill>
              </a:rPr>
              <a:t>(B, C, D, F): </a:t>
            </a:r>
            <a:r>
              <a:rPr lang="ru-RU" sz="1600" kern="0" dirty="0" smtClean="0">
                <a:solidFill>
                  <a:schemeClr val="accent3"/>
                </a:solidFill>
              </a:rPr>
              <a:t>модусов первой фигуры – в алфавитном порядке,</a:t>
            </a:r>
            <a:r>
              <a:rPr lang="en-GB" sz="1600" kern="0" dirty="0" smtClean="0">
                <a:solidFill>
                  <a:schemeClr val="accent3"/>
                </a:solidFill>
              </a:rPr>
              <a:t> </a:t>
            </a:r>
            <a:r>
              <a:rPr lang="ru-RU" sz="1600" kern="0" dirty="0" smtClean="0">
                <a:solidFill>
                  <a:schemeClr val="accent3"/>
                </a:solidFill>
              </a:rPr>
              <a:t/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модусов других фигур – с начальных букв имён модусов первой фигуры,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к которым сводится данный модус для представления его в форме «идеального силлогизма»</a:t>
            </a:r>
            <a:r>
              <a:rPr lang="en-GB" sz="1600" kern="0" dirty="0" smtClean="0">
                <a:solidFill>
                  <a:schemeClr val="accent3"/>
                </a:solidFill>
              </a:rPr>
              <a:t>. 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Фигуры и модусы категорического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AutoShape 2"/>
          <p:cNvSpPr>
            <a:spLocks noChangeArrowheads="1"/>
          </p:cNvSpPr>
          <p:nvPr/>
        </p:nvSpPr>
        <p:spPr bwMode="auto">
          <a:xfrm>
            <a:off x="3201988" y="3346450"/>
            <a:ext cx="2735262" cy="719138"/>
          </a:xfrm>
          <a:prstGeom prst="rightArrow">
            <a:avLst>
              <a:gd name="adj1" fmla="val 50000"/>
              <a:gd name="adj2" fmla="val 9508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45443" name="AutoShape 3"/>
          <p:cNvSpPr>
            <a:spLocks noChangeArrowheads="1"/>
          </p:cNvSpPr>
          <p:nvPr/>
        </p:nvSpPr>
        <p:spPr bwMode="auto">
          <a:xfrm>
            <a:off x="3201988" y="1835150"/>
            <a:ext cx="2735262" cy="719138"/>
          </a:xfrm>
          <a:prstGeom prst="rightArrow">
            <a:avLst>
              <a:gd name="adj1" fmla="val 50000"/>
              <a:gd name="adj2" fmla="val 9508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45444" name="AutoShape 4"/>
          <p:cNvSpPr>
            <a:spLocks noChangeArrowheads="1"/>
          </p:cNvSpPr>
          <p:nvPr/>
        </p:nvSpPr>
        <p:spPr bwMode="auto">
          <a:xfrm>
            <a:off x="3201988" y="5434013"/>
            <a:ext cx="2735262" cy="719137"/>
          </a:xfrm>
          <a:prstGeom prst="rightArrow">
            <a:avLst>
              <a:gd name="adj1" fmla="val 50000"/>
              <a:gd name="adj2" fmla="val 95088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45445" name="Rectangle 5"/>
          <p:cNvSpPr>
            <a:spLocks noChangeArrowheads="1"/>
          </p:cNvSpPr>
          <p:nvPr/>
        </p:nvSpPr>
        <p:spPr bwMode="auto">
          <a:xfrm rot="1080000">
            <a:off x="3057525" y="2806700"/>
            <a:ext cx="3095625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есть</a:t>
            </a:r>
          </a:p>
        </p:txBody>
      </p:sp>
      <p:sp>
        <p:nvSpPr>
          <p:cNvPr id="445447" name="Oval 7"/>
          <p:cNvSpPr>
            <a:spLocks noChangeAspect="1" noChangeArrowheads="1"/>
          </p:cNvSpPr>
          <p:nvPr/>
        </p:nvSpPr>
        <p:spPr bwMode="auto">
          <a:xfrm>
            <a:off x="1798638" y="5073650"/>
            <a:ext cx="1439862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5448" name="Oval 8"/>
          <p:cNvSpPr>
            <a:spLocks noChangeAspect="1" noChangeArrowheads="1"/>
          </p:cNvSpPr>
          <p:nvPr/>
        </p:nvSpPr>
        <p:spPr bwMode="auto">
          <a:xfrm>
            <a:off x="59372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5449" name="Rectangle 9"/>
          <p:cNvSpPr>
            <a:spLocks noChangeArrowheads="1"/>
          </p:cNvSpPr>
          <p:nvPr/>
        </p:nvSpPr>
        <p:spPr bwMode="auto">
          <a:xfrm>
            <a:off x="1870075" y="4570413"/>
            <a:ext cx="5434013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5450" name="Rectangle 10"/>
          <p:cNvSpPr>
            <a:spLocks noChangeArrowheads="1"/>
          </p:cNvSpPr>
          <p:nvPr/>
        </p:nvSpPr>
        <p:spPr bwMode="auto">
          <a:xfrm rot="1080000">
            <a:off x="3057525" y="2808288"/>
            <a:ext cx="3095625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средний </a:t>
            </a:r>
            <a:r>
              <a:rPr lang="ru-RU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5453" name="Oval 13"/>
          <p:cNvSpPr>
            <a:spLocks noChangeAspect="1" noChangeArrowheads="1"/>
          </p:cNvSpPr>
          <p:nvPr/>
        </p:nvSpPr>
        <p:spPr bwMode="auto">
          <a:xfrm>
            <a:off x="59372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5454" name="Oval 14"/>
          <p:cNvSpPr>
            <a:spLocks noChangeAspect="1" noChangeArrowheads="1"/>
          </p:cNvSpPr>
          <p:nvPr/>
        </p:nvSpPr>
        <p:spPr bwMode="auto">
          <a:xfrm>
            <a:off x="1798638" y="2986088"/>
            <a:ext cx="1439862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5452" name="Oval 12"/>
          <p:cNvSpPr>
            <a:spLocks noChangeAspect="1" noChangeArrowheads="1"/>
          </p:cNvSpPr>
          <p:nvPr/>
        </p:nvSpPr>
        <p:spPr bwMode="auto">
          <a:xfrm>
            <a:off x="1798638" y="14747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5455" name="Oval 15"/>
          <p:cNvSpPr>
            <a:spLocks noChangeAspect="1" noChangeArrowheads="1"/>
          </p:cNvSpPr>
          <p:nvPr/>
        </p:nvSpPr>
        <p:spPr bwMode="auto">
          <a:xfrm>
            <a:off x="59372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5456" name="Text Box 16"/>
          <p:cNvSpPr txBox="1">
            <a:spLocks noChangeArrowheads="1"/>
          </p:cNvSpPr>
          <p:nvPr/>
        </p:nvSpPr>
        <p:spPr bwMode="auto">
          <a:xfrm>
            <a:off x="7556500" y="5073650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CC99FF"/>
                </a:solidFill>
              </a:rPr>
              <a:t>Б</a:t>
            </a:r>
            <a:r>
              <a:rPr lang="en-US" dirty="0">
                <a:solidFill>
                  <a:srgbClr val="CC99FF"/>
                </a:solidFill>
                <a:cs typeface="Arial" charset="0"/>
              </a:rPr>
              <a:t>ó</a:t>
            </a:r>
            <a:r>
              <a:rPr lang="ru-RU" dirty="0">
                <a:solidFill>
                  <a:srgbClr val="CC99FF"/>
                </a:solidFill>
                <a:cs typeface="Arial" charset="0"/>
              </a:rPr>
              <a:t>льший</a:t>
            </a:r>
            <a:br>
              <a:rPr lang="ru-RU" dirty="0">
                <a:solidFill>
                  <a:srgbClr val="CC99FF"/>
                </a:solidFill>
                <a:cs typeface="Arial" charset="0"/>
              </a:rPr>
            </a:br>
            <a:r>
              <a:rPr lang="ru-RU" dirty="0">
                <a:solidFill>
                  <a:srgbClr val="CC99FF"/>
                </a:solidFill>
                <a:cs typeface="Arial" charset="0"/>
              </a:rPr>
              <a:t>термин</a:t>
            </a:r>
            <a:br>
              <a:rPr lang="ru-RU" dirty="0">
                <a:solidFill>
                  <a:srgbClr val="CC99FF"/>
                </a:solidFill>
                <a:cs typeface="Arial" charset="0"/>
              </a:rPr>
            </a:br>
            <a:r>
              <a:rPr lang="ru-RU" dirty="0">
                <a:cs typeface="Arial" charset="0"/>
              </a:rPr>
              <a:t>(предикат</a:t>
            </a:r>
            <a:br>
              <a:rPr lang="ru-RU" dirty="0">
                <a:cs typeface="Arial" charset="0"/>
              </a:rPr>
            </a:br>
            <a:r>
              <a:rPr lang="ru-RU" dirty="0">
                <a:cs typeface="Arial" charset="0"/>
              </a:rPr>
              <a:t>вывода)</a:t>
            </a:r>
            <a:endParaRPr lang="ru-RU" dirty="0"/>
          </a:p>
        </p:txBody>
      </p:sp>
      <p:sp>
        <p:nvSpPr>
          <p:cNvPr id="445457" name="Text Box 17"/>
          <p:cNvSpPr txBox="1">
            <a:spLocks noChangeArrowheads="1"/>
          </p:cNvSpPr>
          <p:nvPr/>
        </p:nvSpPr>
        <p:spPr bwMode="auto">
          <a:xfrm>
            <a:off x="179388" y="5073650"/>
            <a:ext cx="14398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CC99"/>
                </a:solidFill>
              </a:rPr>
              <a:t>Мен</a:t>
            </a:r>
            <a:r>
              <a:rPr lang="ru-RU" dirty="0">
                <a:solidFill>
                  <a:srgbClr val="FFCC99"/>
                </a:solidFill>
                <a:cs typeface="Arial" charset="0"/>
              </a:rPr>
              <a:t>ьший</a:t>
            </a:r>
            <a:br>
              <a:rPr lang="ru-RU" dirty="0">
                <a:solidFill>
                  <a:srgbClr val="FFCC99"/>
                </a:solidFill>
                <a:cs typeface="Arial" charset="0"/>
              </a:rPr>
            </a:br>
            <a:r>
              <a:rPr lang="ru-RU" dirty="0">
                <a:solidFill>
                  <a:srgbClr val="FFCC99"/>
                </a:solidFill>
                <a:cs typeface="Arial" charset="0"/>
              </a:rPr>
              <a:t>термин</a:t>
            </a:r>
            <a:br>
              <a:rPr lang="ru-RU" dirty="0">
                <a:solidFill>
                  <a:srgbClr val="FFCC99"/>
                </a:solidFill>
                <a:cs typeface="Arial" charset="0"/>
              </a:rPr>
            </a:br>
            <a:r>
              <a:rPr lang="ru-RU" dirty="0">
                <a:cs typeface="Arial" charset="0"/>
              </a:rPr>
              <a:t>(субъект</a:t>
            </a:r>
            <a:br>
              <a:rPr lang="ru-RU" dirty="0">
                <a:cs typeface="Arial" charset="0"/>
              </a:rPr>
            </a:br>
            <a:r>
              <a:rPr lang="ru-RU" dirty="0">
                <a:cs typeface="Arial" charset="0"/>
              </a:rPr>
              <a:t>вывода)</a:t>
            </a:r>
            <a:endParaRPr lang="ru-RU" dirty="0"/>
          </a:p>
        </p:txBody>
      </p:sp>
      <p:sp>
        <p:nvSpPr>
          <p:cNvPr id="445458" name="Text Box 18"/>
          <p:cNvSpPr txBox="1">
            <a:spLocks noChangeArrowheads="1"/>
          </p:cNvSpPr>
          <p:nvPr/>
        </p:nvSpPr>
        <p:spPr bwMode="auto">
          <a:xfrm>
            <a:off x="179388" y="1474788"/>
            <a:ext cx="14398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CCFFCC"/>
                </a:solidFill>
              </a:rPr>
              <a:t>Средн</a:t>
            </a:r>
            <a:r>
              <a:rPr lang="ru-RU" dirty="0">
                <a:solidFill>
                  <a:srgbClr val="CCFFCC"/>
                </a:solidFill>
                <a:cs typeface="Arial" charset="0"/>
              </a:rPr>
              <a:t>ий</a:t>
            </a:r>
            <a:br>
              <a:rPr lang="ru-RU" dirty="0">
                <a:solidFill>
                  <a:srgbClr val="CCFFCC"/>
                </a:solidFill>
                <a:cs typeface="Arial" charset="0"/>
              </a:rPr>
            </a:br>
            <a:r>
              <a:rPr lang="ru-RU" dirty="0">
                <a:solidFill>
                  <a:srgbClr val="CCFFCC"/>
                </a:solidFill>
                <a:cs typeface="Arial" charset="0"/>
              </a:rPr>
              <a:t>термин</a:t>
            </a:r>
            <a:endParaRPr lang="ru-RU" dirty="0">
              <a:solidFill>
                <a:srgbClr val="CCFFCC"/>
              </a:solidFill>
            </a:endParaRPr>
          </a:p>
        </p:txBody>
      </p:sp>
      <p:sp>
        <p:nvSpPr>
          <p:cNvPr id="445460" name="Text Box 20"/>
          <p:cNvSpPr txBox="1">
            <a:spLocks noChangeArrowheads="1"/>
          </p:cNvSpPr>
          <p:nvPr/>
        </p:nvSpPr>
        <p:spPr bwMode="auto">
          <a:xfrm>
            <a:off x="7556500" y="2986088"/>
            <a:ext cx="143986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CCFFCC"/>
                </a:solidFill>
              </a:rPr>
              <a:t>Средн</a:t>
            </a:r>
            <a:r>
              <a:rPr lang="ru-RU" dirty="0">
                <a:solidFill>
                  <a:srgbClr val="CCFFCC"/>
                </a:solidFill>
                <a:cs typeface="Arial" charset="0"/>
              </a:rPr>
              <a:t>ий</a:t>
            </a:r>
            <a:br>
              <a:rPr lang="ru-RU" dirty="0">
                <a:solidFill>
                  <a:srgbClr val="CCFFCC"/>
                </a:solidFill>
                <a:cs typeface="Arial" charset="0"/>
              </a:rPr>
            </a:br>
            <a:r>
              <a:rPr lang="ru-RU" dirty="0">
                <a:solidFill>
                  <a:srgbClr val="CCFFCC"/>
                </a:solidFill>
                <a:cs typeface="Arial" charset="0"/>
              </a:rPr>
              <a:t>термин</a:t>
            </a:r>
            <a:endParaRPr lang="ru-RU" dirty="0">
              <a:solidFill>
                <a:srgbClr val="CCFFCC"/>
              </a:solidFill>
            </a:endParaRPr>
          </a:p>
        </p:txBody>
      </p:sp>
      <p:sp>
        <p:nvSpPr>
          <p:cNvPr id="445461" name="Text Box 21"/>
          <p:cNvSpPr txBox="1">
            <a:spLocks noChangeArrowheads="1"/>
          </p:cNvSpPr>
          <p:nvPr/>
        </p:nvSpPr>
        <p:spPr bwMode="auto">
          <a:xfrm>
            <a:off x="7556500" y="1835150"/>
            <a:ext cx="1439863" cy="719138"/>
          </a:xfrm>
          <a:prstGeom prst="roundRect">
            <a:avLst/>
          </a:prstGeom>
          <a:noFill/>
          <a:ln w="38100" cmpd="dbl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CC99FF"/>
                </a:solidFill>
              </a:rPr>
              <a:t>Б</a:t>
            </a:r>
            <a:r>
              <a:rPr lang="en-US" dirty="0">
                <a:solidFill>
                  <a:srgbClr val="CC99FF"/>
                </a:solidFill>
                <a:cs typeface="Arial" charset="0"/>
              </a:rPr>
              <a:t>ó</a:t>
            </a:r>
            <a:r>
              <a:rPr lang="ru-RU" dirty="0">
                <a:solidFill>
                  <a:srgbClr val="CC99FF"/>
                </a:solidFill>
                <a:cs typeface="Arial" charset="0"/>
              </a:rPr>
              <a:t>льшая</a:t>
            </a:r>
            <a:br>
              <a:rPr lang="ru-RU" dirty="0">
                <a:solidFill>
                  <a:srgbClr val="CC99FF"/>
                </a:solidFill>
                <a:cs typeface="Arial" charset="0"/>
              </a:rPr>
            </a:br>
            <a:r>
              <a:rPr lang="ru-RU" dirty="0">
                <a:solidFill>
                  <a:srgbClr val="CC99FF"/>
                </a:solidFill>
                <a:cs typeface="Arial" charset="0"/>
              </a:rPr>
              <a:t>посылка</a:t>
            </a:r>
            <a:endParaRPr lang="ru-RU" dirty="0"/>
          </a:p>
        </p:txBody>
      </p:sp>
      <p:sp>
        <p:nvSpPr>
          <p:cNvPr id="445462" name="Text Box 22"/>
          <p:cNvSpPr txBox="1">
            <a:spLocks noChangeArrowheads="1"/>
          </p:cNvSpPr>
          <p:nvPr/>
        </p:nvSpPr>
        <p:spPr bwMode="auto">
          <a:xfrm>
            <a:off x="179388" y="3346450"/>
            <a:ext cx="1439862" cy="719138"/>
          </a:xfrm>
          <a:prstGeom prst="roundRect">
            <a:avLst/>
          </a:prstGeom>
          <a:noFill/>
          <a:ln w="38100" cmpd="dbl">
            <a:solidFill>
              <a:srgbClr val="FFCC99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CC99"/>
                </a:solidFill>
              </a:rPr>
              <a:t>Мен</a:t>
            </a:r>
            <a:r>
              <a:rPr lang="ru-RU" dirty="0">
                <a:solidFill>
                  <a:srgbClr val="FFCC99"/>
                </a:solidFill>
                <a:cs typeface="Arial" charset="0"/>
              </a:rPr>
              <a:t>ьшая</a:t>
            </a:r>
            <a:br>
              <a:rPr lang="ru-RU" dirty="0">
                <a:solidFill>
                  <a:srgbClr val="FFCC99"/>
                </a:solidFill>
                <a:cs typeface="Arial" charset="0"/>
              </a:rPr>
            </a:br>
            <a:r>
              <a:rPr lang="ru-RU" dirty="0">
                <a:solidFill>
                  <a:srgbClr val="FFCC99"/>
                </a:solidFill>
                <a:cs typeface="Arial" charset="0"/>
              </a:rPr>
              <a:t>посылка</a:t>
            </a:r>
            <a:endParaRPr lang="ru-RU" dirty="0">
              <a:solidFill>
                <a:srgbClr val="FFCC99"/>
              </a:solidFill>
            </a:endParaRPr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Структура категорического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45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5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5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5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45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445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5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445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5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5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00000">
                                      <p:cBhvr>
                                        <p:cTn id="49" dur="1000" fill="hold"/>
                                        <p:tgtEl>
                                          <p:spTgt spid="4454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0" fill="hold"/>
                                        <p:tgtEl>
                                          <p:spTgt spid="4454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5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5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445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5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5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5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4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5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5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5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5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5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5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5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5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0" fill="hold"/>
                                        <p:tgtEl>
                                          <p:spTgt spid="445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0" fill="hold"/>
                                        <p:tgtEl>
                                          <p:spTgt spid="445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5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5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45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45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442" grpId="0" animBg="1"/>
      <p:bldP spid="445443" grpId="0" animBg="1"/>
      <p:bldP spid="445444" grpId="0" animBg="1"/>
      <p:bldP spid="445445" grpId="0" animBg="1"/>
      <p:bldP spid="445445" grpId="1" animBg="1"/>
      <p:bldP spid="445445" grpId="2" animBg="1"/>
      <p:bldP spid="445445" grpId="3" animBg="1"/>
      <p:bldP spid="445447" grpId="0" animBg="1"/>
      <p:bldP spid="445448" grpId="0" animBg="1"/>
      <p:bldP spid="445449" grpId="0" animBg="1"/>
      <p:bldP spid="445450" grpId="0" animBg="1"/>
      <p:bldP spid="445450" grpId="1" animBg="1"/>
      <p:bldP spid="445450" grpId="2" animBg="1"/>
      <p:bldP spid="445453" grpId="0" animBg="1"/>
      <p:bldP spid="445454" grpId="0" animBg="1"/>
      <p:bldP spid="445452" grpId="0" animBg="1"/>
      <p:bldP spid="445455" grpId="0" animBg="1"/>
      <p:bldP spid="445456" grpId="0"/>
      <p:bldP spid="445457" grpId="0"/>
      <p:bldP spid="445458" grpId="0"/>
      <p:bldP spid="445460" grpId="0"/>
      <p:bldP spid="445461" grpId="0" animBg="1"/>
      <p:bldP spid="44546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60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Фигура силлогизма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форма силлогизма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определяемая положением среднего термина </a:t>
            </a:r>
            <a:r>
              <a:rPr lang="ru-RU" dirty="0"/>
              <a:t>в посылках.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4752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Модус силлогизма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разновидность силлогизма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определяемая качеством </a:t>
            </a:r>
            <a:r>
              <a:rPr lang="ru-RU" dirty="0" smtClean="0"/>
              <a:t>и </a:t>
            </a:r>
            <a:r>
              <a:rPr lang="ru-RU" dirty="0"/>
              <a:t>количеством </a:t>
            </a:r>
            <a:r>
              <a:rPr lang="ru-RU" dirty="0" smtClean="0"/>
              <a:t>посылок и вывода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216000" y="3024000"/>
            <a:ext cx="8748000" cy="3420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700" kern="0" dirty="0" smtClean="0">
                <a:solidFill>
                  <a:schemeClr val="accent3"/>
                </a:solidFill>
                <a:latin typeface="+mn-lt"/>
              </a:rPr>
              <a:t>Модусы обозначаются искусственными мнемоническими трёхсложными именами, </a:t>
            </a:r>
            <a:r>
              <a:rPr lang="ru-RU" sz="1700" kern="0" dirty="0" smtClean="0">
                <a:solidFill>
                  <a:srgbClr val="00FFFF"/>
                </a:solidFill>
                <a:latin typeface="+mn-lt"/>
              </a:rPr>
              <a:t>гласные которых </a:t>
            </a:r>
            <a:r>
              <a:rPr lang="ru-RU" sz="1700" kern="0" dirty="0" smtClean="0">
                <a:latin typeface="+mn-lt"/>
              </a:rPr>
              <a:t>(</a:t>
            </a:r>
            <a:r>
              <a:rPr lang="en-US" sz="1700" kern="0" dirty="0" smtClean="0">
                <a:latin typeface="+mn-lt"/>
              </a:rPr>
              <a:t>A, E, I, O</a:t>
            </a:r>
            <a:r>
              <a:rPr lang="ru-RU" sz="1700" kern="0" dirty="0" smtClean="0">
                <a:latin typeface="+mn-lt"/>
              </a:rPr>
              <a:t>)</a:t>
            </a:r>
            <a:r>
              <a:rPr lang="en-US" sz="1700" kern="0" dirty="0" smtClean="0">
                <a:solidFill>
                  <a:srgbClr val="00FFFF"/>
                </a:solidFill>
                <a:latin typeface="+mn-lt"/>
              </a:rPr>
              <a:t> </a:t>
            </a:r>
            <a:r>
              <a:rPr lang="ru-RU" sz="1700" kern="0" dirty="0" smtClean="0">
                <a:solidFill>
                  <a:srgbClr val="00FFFF"/>
                </a:solidFill>
                <a:latin typeface="+mn-lt"/>
              </a:rPr>
              <a:t>указывают на качество и количество составляющих силлогизм суждений</a:t>
            </a:r>
            <a:r>
              <a:rPr lang="ru-RU" sz="1700" kern="0" dirty="0" smtClean="0">
                <a:latin typeface="+mn-lt"/>
              </a:rPr>
              <a:t>:</a:t>
            </a:r>
            <a:r>
              <a:rPr lang="ru-RU" sz="1700" kern="0" dirty="0" smtClean="0">
                <a:solidFill>
                  <a:srgbClr val="00FFFF"/>
                </a:solidFill>
                <a:latin typeface="+mn-lt"/>
              </a:rPr>
              <a:t> </a:t>
            </a:r>
            <a:r>
              <a:rPr lang="ru-RU" sz="1700" kern="0" dirty="0" smtClean="0">
                <a:latin typeface="+mn-lt"/>
              </a:rPr>
              <a:t>гласная первого слога относится к </a:t>
            </a:r>
            <a:br>
              <a:rPr lang="ru-RU" sz="1700" kern="0" dirty="0" smtClean="0">
                <a:latin typeface="+mn-lt"/>
              </a:rPr>
            </a:br>
            <a:r>
              <a:rPr lang="ru-RU" sz="1700" kern="0" dirty="0" smtClean="0">
                <a:latin typeface="+mj-lt"/>
              </a:rPr>
              <a:t>б</a:t>
            </a:r>
            <a:r>
              <a:rPr lang="fr-FR" sz="1700" kern="0" dirty="0" smtClean="0">
                <a:latin typeface="+mj-lt"/>
                <a:cs typeface="Times New Roman"/>
              </a:rPr>
              <a:t>ó</a:t>
            </a:r>
            <a:r>
              <a:rPr lang="ru-RU" sz="1700" kern="0" dirty="0" smtClean="0">
                <a:latin typeface="+mj-lt"/>
              </a:rPr>
              <a:t>л</a:t>
            </a:r>
            <a:r>
              <a:rPr lang="ru-RU" sz="1700" kern="0" dirty="0" smtClean="0">
                <a:latin typeface="+mn-lt"/>
              </a:rPr>
              <a:t>ьшей посылке, второго – к меньшей</a:t>
            </a:r>
            <a:r>
              <a:rPr lang="en-US" sz="1700" kern="0" dirty="0" smtClean="0">
                <a:latin typeface="+mn-lt"/>
              </a:rPr>
              <a:t> </a:t>
            </a:r>
            <a:r>
              <a:rPr lang="ru-RU" sz="1700" kern="0" dirty="0" smtClean="0">
                <a:latin typeface="+mn-lt"/>
              </a:rPr>
              <a:t>посылке, третьего – к заключению.</a:t>
            </a:r>
            <a:r>
              <a:rPr lang="ru-RU" sz="1700" kern="0" dirty="0" smtClean="0">
                <a:solidFill>
                  <a:schemeClr val="accent3"/>
                </a:solidFill>
                <a:latin typeface="+mn-lt"/>
              </a:rPr>
              <a:t> 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Четыре согласные</a:t>
            </a:r>
            <a:r>
              <a:rPr lang="ru-RU" sz="1600" kern="0" dirty="0" smtClean="0">
                <a:solidFill>
                  <a:srgbClr val="00FFFF"/>
                </a:solidFill>
              </a:rPr>
              <a:t> </a:t>
            </a:r>
            <a:r>
              <a:rPr lang="ru-RU" sz="1600" kern="0" dirty="0" smtClean="0"/>
              <a:t>(</a:t>
            </a:r>
            <a:r>
              <a:rPr lang="en-US" sz="1600" kern="0" dirty="0" smtClean="0"/>
              <a:t>M, P, R, S</a:t>
            </a:r>
            <a:r>
              <a:rPr lang="ru-RU" sz="1600" kern="0" dirty="0" smtClean="0"/>
              <a:t>)</a:t>
            </a:r>
            <a:r>
              <a:rPr lang="ru-RU" sz="1600" kern="0" dirty="0" smtClean="0">
                <a:solidFill>
                  <a:schemeClr val="accent3"/>
                </a:solidFill>
              </a:rPr>
              <a:t> указывают на то, посредством каких логических операций это преобразование осуществляется: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rgbClr val="00FFFF"/>
                </a:solidFill>
              </a:rPr>
              <a:t>перестановкой посылок</a:t>
            </a:r>
            <a:r>
              <a:rPr lang="en-US" sz="1600" kern="0" dirty="0" smtClean="0">
                <a:solidFill>
                  <a:srgbClr val="00FFFF"/>
                </a:solidFill>
              </a:rPr>
              <a:t> </a:t>
            </a:r>
            <a:r>
              <a:rPr lang="en-US" sz="1600" kern="0" dirty="0" smtClean="0">
                <a:solidFill>
                  <a:schemeClr val="accent3"/>
                </a:solidFill>
              </a:rPr>
              <a:t>(M), </a:t>
            </a:r>
            <a:r>
              <a:rPr lang="ru-RU" sz="1600" kern="0" dirty="0" smtClean="0">
                <a:solidFill>
                  <a:srgbClr val="00FFFF"/>
                </a:solidFill>
              </a:rPr>
              <a:t>обращением</a:t>
            </a:r>
            <a:r>
              <a:rPr lang="ru-RU" sz="1600" kern="0" dirty="0" smtClean="0">
                <a:solidFill>
                  <a:schemeClr val="accent3"/>
                </a:solidFill>
              </a:rPr>
              <a:t> суждения – </a:t>
            </a:r>
            <a:r>
              <a:rPr lang="ru-RU" sz="1600" kern="0" dirty="0" smtClean="0">
                <a:solidFill>
                  <a:srgbClr val="00FFFF"/>
                </a:solidFill>
              </a:rPr>
              <a:t>простым</a:t>
            </a:r>
            <a:r>
              <a:rPr lang="ru-RU" sz="1600" kern="0" dirty="0" smtClean="0">
                <a:solidFill>
                  <a:schemeClr val="accent3"/>
                </a:solidFill>
              </a:rPr>
              <a:t> </a:t>
            </a:r>
            <a:r>
              <a:rPr lang="en-US" sz="1600" kern="0" dirty="0" smtClean="0">
                <a:solidFill>
                  <a:schemeClr val="accent3"/>
                </a:solidFill>
              </a:rPr>
              <a:t>(S), </a:t>
            </a:r>
            <a:r>
              <a:rPr lang="ru-RU" sz="1600" kern="0" dirty="0" smtClean="0">
                <a:solidFill>
                  <a:schemeClr val="accent3"/>
                </a:solidFill>
              </a:rPr>
              <a:t/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rgbClr val="00FFFF"/>
                </a:solidFill>
              </a:rPr>
              <a:t>с ограничением</a:t>
            </a:r>
            <a:r>
              <a:rPr lang="en-US" sz="1600" kern="0" dirty="0" smtClean="0">
                <a:solidFill>
                  <a:schemeClr val="accent3"/>
                </a:solidFill>
              </a:rPr>
              <a:t> (P), </a:t>
            </a:r>
            <a:r>
              <a:rPr lang="ru-RU" sz="1600" kern="0" dirty="0" smtClean="0">
                <a:solidFill>
                  <a:srgbClr val="00FFFF"/>
                </a:solidFill>
              </a:rPr>
              <a:t>«приведением к нелепости»</a:t>
            </a:r>
            <a:r>
              <a:rPr lang="en-US" sz="1600" kern="0" dirty="0" smtClean="0">
                <a:solidFill>
                  <a:schemeClr val="accent3"/>
                </a:solidFill>
              </a:rPr>
              <a:t> (R</a:t>
            </a:r>
            <a:r>
              <a:rPr lang="ru-RU" sz="1600" kern="0" dirty="0" smtClean="0">
                <a:solidFill>
                  <a:schemeClr val="accent3"/>
                </a:solidFill>
              </a:rPr>
              <a:t>) – при отсутствии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в имени модуса согласных (</a:t>
            </a:r>
            <a:r>
              <a:rPr lang="en-US" sz="1600" kern="0" dirty="0" smtClean="0">
                <a:solidFill>
                  <a:schemeClr val="accent3"/>
                </a:solidFill>
              </a:rPr>
              <a:t>M, P </a:t>
            </a:r>
            <a:r>
              <a:rPr lang="ru-RU" sz="1600" kern="0" dirty="0" smtClean="0">
                <a:solidFill>
                  <a:schemeClr val="accent3"/>
                </a:solidFill>
              </a:rPr>
              <a:t>и </a:t>
            </a:r>
            <a:r>
              <a:rPr lang="en-US" sz="1600" kern="0" dirty="0" smtClean="0">
                <a:solidFill>
                  <a:schemeClr val="accent3"/>
                </a:solidFill>
              </a:rPr>
              <a:t>S). </a:t>
            </a:r>
            <a:endParaRPr lang="ru-RU" sz="1600" kern="0" dirty="0" smtClean="0">
              <a:solidFill>
                <a:schemeClr val="accent3"/>
              </a:solidFill>
            </a:endParaRPr>
          </a:p>
          <a:p>
            <a:pPr marL="800100" lvl="1" indent="-342900" algn="l" eaLnBrk="0" hangingPunct="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Прочие согласные специальных значений не имеют, как не имеет его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и согласная </a:t>
            </a:r>
            <a:r>
              <a:rPr lang="en-US" sz="1600" kern="0" dirty="0" smtClean="0">
                <a:solidFill>
                  <a:schemeClr val="accent3"/>
                </a:solidFill>
              </a:rPr>
              <a:t>R </a:t>
            </a:r>
            <a:r>
              <a:rPr lang="ru-RU" sz="1600" kern="0" dirty="0" smtClean="0">
                <a:solidFill>
                  <a:schemeClr val="accent3"/>
                </a:solidFill>
              </a:rPr>
              <a:t>– при наличии в имени модуса согласных </a:t>
            </a:r>
            <a:r>
              <a:rPr lang="en-US" sz="1600" kern="0" dirty="0" smtClean="0">
                <a:solidFill>
                  <a:schemeClr val="accent3"/>
                </a:solidFill>
              </a:rPr>
              <a:t>M, P </a:t>
            </a:r>
            <a:r>
              <a:rPr lang="ru-RU" sz="1600" kern="0" dirty="0" smtClean="0">
                <a:solidFill>
                  <a:schemeClr val="accent3"/>
                </a:solidFill>
              </a:rPr>
              <a:t>и </a:t>
            </a:r>
            <a:r>
              <a:rPr lang="en-US" sz="1600" kern="0" dirty="0" smtClean="0">
                <a:solidFill>
                  <a:schemeClr val="accent3"/>
                </a:solidFill>
              </a:rPr>
              <a:t>S</a:t>
            </a:r>
            <a:r>
              <a:rPr lang="ru-RU" sz="1600" kern="0" dirty="0" smtClean="0">
                <a:solidFill>
                  <a:schemeClr val="accent3"/>
                </a:solidFill>
              </a:rPr>
              <a:t>. 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Фигуры и модусы категорического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60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Фигура силлогизма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форма силлогизма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определяемая положением среднего термина </a:t>
            </a:r>
            <a:r>
              <a:rPr lang="ru-RU" dirty="0"/>
              <a:t>в посылках.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4752000" y="1548000"/>
            <a:ext cx="4032000" cy="13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Модус силлогизма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разновидность силлогизма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определяемая качеством </a:t>
            </a:r>
            <a:r>
              <a:rPr lang="ru-RU" dirty="0" smtClean="0"/>
              <a:t>и </a:t>
            </a:r>
            <a:r>
              <a:rPr lang="ru-RU" dirty="0"/>
              <a:t>количеством </a:t>
            </a:r>
            <a:r>
              <a:rPr lang="ru-RU" dirty="0" smtClean="0"/>
              <a:t>посылок и вывода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216000" y="3024000"/>
            <a:ext cx="8748000" cy="3672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700" kern="0" dirty="0" smtClean="0">
                <a:solidFill>
                  <a:schemeClr val="accent3"/>
                </a:solidFill>
                <a:latin typeface="+mn-lt"/>
              </a:rPr>
              <a:t>Модусы обозначаются искусственными мнемоническими трёхсложными именами, </a:t>
            </a:r>
            <a:r>
              <a:rPr lang="ru-RU" sz="1700" kern="0" dirty="0" smtClean="0">
                <a:solidFill>
                  <a:srgbClr val="00FFFF"/>
                </a:solidFill>
                <a:latin typeface="+mn-lt"/>
              </a:rPr>
              <a:t>гласные которых </a:t>
            </a:r>
            <a:r>
              <a:rPr lang="ru-RU" sz="1700" kern="0" dirty="0" smtClean="0">
                <a:latin typeface="+mn-lt"/>
              </a:rPr>
              <a:t>(</a:t>
            </a:r>
            <a:r>
              <a:rPr lang="en-US" sz="1700" kern="0" dirty="0" smtClean="0">
                <a:latin typeface="+mn-lt"/>
              </a:rPr>
              <a:t>A, E, I, O</a:t>
            </a:r>
            <a:r>
              <a:rPr lang="ru-RU" sz="1700" kern="0" dirty="0" smtClean="0">
                <a:latin typeface="+mn-lt"/>
              </a:rPr>
              <a:t>)</a:t>
            </a:r>
            <a:r>
              <a:rPr lang="en-US" sz="1700" kern="0" dirty="0" smtClean="0">
                <a:solidFill>
                  <a:srgbClr val="00FFFF"/>
                </a:solidFill>
                <a:latin typeface="+mn-lt"/>
              </a:rPr>
              <a:t> </a:t>
            </a:r>
            <a:r>
              <a:rPr lang="ru-RU" sz="1700" kern="0" dirty="0" smtClean="0">
                <a:solidFill>
                  <a:srgbClr val="00FFFF"/>
                </a:solidFill>
                <a:latin typeface="+mn-lt"/>
              </a:rPr>
              <a:t>указывают на качество и количество составляющих силлогизм суждений</a:t>
            </a:r>
            <a:r>
              <a:rPr lang="ru-RU" sz="1700" kern="0" dirty="0" smtClean="0">
                <a:latin typeface="+mn-lt"/>
              </a:rPr>
              <a:t>:</a:t>
            </a:r>
            <a:r>
              <a:rPr lang="ru-RU" sz="1700" kern="0" dirty="0" smtClean="0">
                <a:solidFill>
                  <a:srgbClr val="00FFFF"/>
                </a:solidFill>
                <a:latin typeface="+mn-lt"/>
              </a:rPr>
              <a:t> </a:t>
            </a:r>
            <a:r>
              <a:rPr lang="ru-RU" sz="1700" kern="0" dirty="0" smtClean="0">
                <a:latin typeface="+mn-lt"/>
              </a:rPr>
              <a:t>гласная первого слога относится к </a:t>
            </a:r>
            <a:br>
              <a:rPr lang="ru-RU" sz="1700" kern="0" dirty="0" smtClean="0">
                <a:latin typeface="+mn-lt"/>
              </a:rPr>
            </a:br>
            <a:r>
              <a:rPr lang="ru-RU" sz="1700" kern="0" dirty="0" smtClean="0">
                <a:latin typeface="+mj-lt"/>
              </a:rPr>
              <a:t>б</a:t>
            </a:r>
            <a:r>
              <a:rPr lang="fr-FR" sz="1700" kern="0" dirty="0" smtClean="0">
                <a:latin typeface="+mj-lt"/>
                <a:cs typeface="Times New Roman"/>
              </a:rPr>
              <a:t>ó</a:t>
            </a:r>
            <a:r>
              <a:rPr lang="ru-RU" sz="1700" kern="0" dirty="0" smtClean="0">
                <a:latin typeface="+mj-lt"/>
              </a:rPr>
              <a:t>л</a:t>
            </a:r>
            <a:r>
              <a:rPr lang="ru-RU" sz="1700" kern="0" dirty="0" smtClean="0">
                <a:latin typeface="+mn-lt"/>
              </a:rPr>
              <a:t>ьшей посылке, второго – к меньшей</a:t>
            </a:r>
            <a:r>
              <a:rPr lang="en-US" sz="1700" kern="0" dirty="0" smtClean="0">
                <a:latin typeface="+mn-lt"/>
              </a:rPr>
              <a:t> </a:t>
            </a:r>
            <a:r>
              <a:rPr lang="ru-RU" sz="1700" kern="0" dirty="0" smtClean="0">
                <a:latin typeface="+mn-lt"/>
              </a:rPr>
              <a:t>посылке, третьего – к заключению.</a:t>
            </a:r>
            <a:r>
              <a:rPr lang="ru-RU" sz="1700" kern="0" dirty="0" smtClean="0">
                <a:solidFill>
                  <a:schemeClr val="accent3"/>
                </a:solidFill>
                <a:latin typeface="+mn-lt"/>
              </a:rPr>
              <a:t> </a:t>
            </a:r>
          </a:p>
          <a:p>
            <a:pPr marL="800100" lvl="1" indent="-342900" algn="l" eaLnBrk="0" hangingPunct="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Последнее обстоятельство связано с тем, что </a:t>
            </a:r>
            <a:r>
              <a:rPr lang="ru-RU" sz="1600" kern="0" dirty="0" smtClean="0">
                <a:solidFill>
                  <a:srgbClr val="00FFFF"/>
                </a:solidFill>
              </a:rPr>
              <a:t>«приведением к нелепости»</a:t>
            </a:r>
            <a:r>
              <a:rPr lang="ru-RU" sz="1600" kern="0" dirty="0" smtClean="0">
                <a:solidFill>
                  <a:schemeClr val="accent3"/>
                </a:solidFill>
              </a:rPr>
              <a:t> можно преобразовать в модус первой фигуры любой модус любой другой фигуры независимо от того, наличествует в его имени согласная </a:t>
            </a:r>
            <a:r>
              <a:rPr lang="en-US" sz="1600" kern="0" dirty="0" smtClean="0">
                <a:solidFill>
                  <a:schemeClr val="accent3"/>
                </a:solidFill>
              </a:rPr>
              <a:t>R</a:t>
            </a:r>
            <a:r>
              <a:rPr lang="ru-RU" sz="1600" kern="0" dirty="0" smtClean="0">
                <a:solidFill>
                  <a:schemeClr val="accent3"/>
                </a:solidFill>
              </a:rPr>
              <a:t> или нет: она значима лишь в тех случаях, когда сведение нельзя осуществить путём более простых операций обращения и/или перестановки посылок.</a:t>
            </a:r>
          </a:p>
          <a:p>
            <a:pPr marL="800100" lvl="1" indent="-342900" algn="l" eaLnBrk="0" hangingPunct="0"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600" kern="0" dirty="0" smtClean="0">
                <a:solidFill>
                  <a:srgbClr val="00FFFF"/>
                </a:solidFill>
              </a:rPr>
              <a:t>«Приведением к нелепости»</a:t>
            </a:r>
            <a:r>
              <a:rPr lang="ru-RU" sz="1600" kern="0" dirty="0" smtClean="0">
                <a:solidFill>
                  <a:schemeClr val="accent3"/>
                </a:solidFill>
              </a:rPr>
              <a:t> можно преобразовать в модусы других фигур и любой из модусов первой фигуры, на что указывает наличие в именах всех из них согласной </a:t>
            </a:r>
            <a:r>
              <a:rPr lang="en-US" sz="1600" kern="0" dirty="0" smtClean="0">
                <a:solidFill>
                  <a:schemeClr val="accent3"/>
                </a:solidFill>
              </a:rPr>
              <a:t>R </a:t>
            </a:r>
            <a:r>
              <a:rPr lang="ru-RU" sz="1600" kern="0" dirty="0" smtClean="0">
                <a:solidFill>
                  <a:schemeClr val="accent3"/>
                </a:solidFill>
              </a:rPr>
              <a:t>– при том, что согласные </a:t>
            </a:r>
            <a:r>
              <a:rPr lang="en-US" sz="1600" kern="0" dirty="0" smtClean="0">
                <a:solidFill>
                  <a:schemeClr val="accent3"/>
                </a:solidFill>
              </a:rPr>
              <a:t>M, P </a:t>
            </a:r>
            <a:r>
              <a:rPr lang="ru-RU" sz="1600" kern="0" dirty="0" smtClean="0">
                <a:solidFill>
                  <a:schemeClr val="accent3"/>
                </a:solidFill>
              </a:rPr>
              <a:t>и </a:t>
            </a:r>
            <a:r>
              <a:rPr lang="en-US" sz="1600" kern="0" dirty="0" smtClean="0">
                <a:solidFill>
                  <a:schemeClr val="accent3"/>
                </a:solidFill>
              </a:rPr>
              <a:t>S</a:t>
            </a:r>
            <a:r>
              <a:rPr lang="ru-RU" sz="1600" kern="0" dirty="0" smtClean="0">
                <a:solidFill>
                  <a:schemeClr val="accent3"/>
                </a:solidFill>
              </a:rPr>
              <a:t> отсутствуют.</a:t>
            </a:r>
            <a:endParaRPr lang="en-GB" sz="1600" kern="0" dirty="0" smtClean="0">
              <a:solidFill>
                <a:schemeClr val="accent3"/>
              </a:solidFill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Фигуры и модусы категорического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(не) суть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 anchorCtr="1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3200" y="28080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 средний </a:t>
            </a:r>
            <a:r>
              <a:rPr lang="ru-RU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5" name="Text Box 17"/>
          <p:cNvSpPr txBox="1">
            <a:spLocks noChangeArrowheads="1"/>
          </p:cNvSpPr>
          <p:nvPr/>
        </p:nvSpPr>
        <p:spPr bwMode="auto">
          <a:xfrm>
            <a:off x="180000" y="1548000"/>
            <a:ext cx="3744000" cy="270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pPr algn="ctr"/>
            <a:r>
              <a:rPr lang="ru-RU" dirty="0" smtClean="0"/>
              <a:t>Первой фигурой простого категорического силлогизма считается фигура, в которой средний термин является субъектом </a:t>
            </a:r>
            <a:r>
              <a:rPr lang="ru-RU" dirty="0" smtClean="0">
                <a:latin typeface="+mj-lt"/>
              </a:rPr>
              <a:t>б</a:t>
            </a:r>
            <a:r>
              <a:rPr lang="fr-FR" dirty="0" smtClean="0">
                <a:latin typeface="+mj-lt"/>
                <a:cs typeface="Times New Roman"/>
              </a:rPr>
              <a:t>ó</a:t>
            </a:r>
            <a:r>
              <a:rPr lang="ru-RU" dirty="0" smtClean="0">
                <a:latin typeface="+mj-lt"/>
              </a:rPr>
              <a:t>л</a:t>
            </a:r>
            <a:r>
              <a:rPr lang="ru-RU" dirty="0" smtClean="0"/>
              <a:t>ьшей и предикатом меньшей посылки, </a:t>
            </a:r>
            <a:br>
              <a:rPr lang="ru-RU" dirty="0" smtClean="0"/>
            </a:br>
            <a:r>
              <a:rPr lang="ru-RU" dirty="0" smtClean="0"/>
              <a:t> т. е. </a:t>
            </a:r>
            <a:r>
              <a:rPr lang="ru-RU" dirty="0" smtClean="0">
                <a:solidFill>
                  <a:srgbClr val="00FFFF"/>
                </a:solidFill>
              </a:rPr>
              <a:t>оба крайних термина занимают в </a:t>
            </a:r>
            <a:r>
              <a:rPr lang="ru-RU" dirty="0">
                <a:solidFill>
                  <a:srgbClr val="00FFFF"/>
                </a:solidFill>
              </a:rPr>
              <a:t>посылках </a:t>
            </a:r>
            <a:r>
              <a:rPr lang="ru-RU" dirty="0" smtClean="0">
                <a:solidFill>
                  <a:srgbClr val="00FFFF"/>
                </a:solidFill>
              </a:rPr>
              <a:t/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те же позиции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что </a:t>
            </a:r>
            <a:r>
              <a:rPr lang="ru-RU" dirty="0">
                <a:solidFill>
                  <a:srgbClr val="00FFFF"/>
                </a:solidFill>
              </a:rPr>
              <a:t>и в выводе</a:t>
            </a:r>
            <a:r>
              <a:rPr lang="ru-RU" dirty="0"/>
              <a:t>.</a:t>
            </a: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144000" y="4392000"/>
            <a:ext cx="3816000" cy="15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spcAft>
                <a:spcPts val="600"/>
              </a:spcAft>
              <a:defRPr/>
            </a:pPr>
            <a:r>
              <a:rPr lang="ru-RU" kern="0" dirty="0">
                <a:solidFill>
                  <a:srgbClr val="FFFF00"/>
                </a:solidFill>
                <a:latin typeface="+mn-lt"/>
              </a:rPr>
              <a:t>Правила первой фигуры</a:t>
            </a:r>
          </a:p>
          <a:p>
            <a:pPr marL="342900" indent="-342900" algn="l"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sz="1600" kern="0" dirty="0">
                <a:solidFill>
                  <a:srgbClr val="00FF00"/>
                </a:solidFill>
                <a:latin typeface="+mn-lt"/>
              </a:rPr>
              <a:t>Меньшая</a:t>
            </a:r>
            <a:r>
              <a:rPr lang="ru-RU" sz="1600" kern="0" dirty="0">
                <a:latin typeface="+mn-lt"/>
              </a:rPr>
              <a:t> посылка должна быть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утвердительным</a:t>
            </a:r>
            <a:r>
              <a:rPr lang="ru-RU" sz="1600" kern="0" dirty="0"/>
              <a:t> суждением</a:t>
            </a:r>
            <a:r>
              <a:rPr lang="ru-RU" sz="1600" kern="0" dirty="0">
                <a:latin typeface="+mn-lt"/>
              </a:rPr>
              <a:t>.</a:t>
            </a:r>
          </a:p>
          <a:p>
            <a:pPr marL="342900" indent="-342900" algn="l"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sz="1600" kern="0" dirty="0">
                <a:solidFill>
                  <a:srgbClr val="00FF00"/>
                </a:solidFill>
                <a:latin typeface="+mn-lt"/>
              </a:rPr>
              <a:t>Б</a:t>
            </a:r>
            <a:r>
              <a:rPr lang="en-US" sz="1600" dirty="0">
                <a:solidFill>
                  <a:srgbClr val="00FF00"/>
                </a:solidFill>
                <a:cs typeface="Arial" charset="0"/>
              </a:rPr>
              <a:t>ó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льшая </a:t>
            </a:r>
            <a:r>
              <a:rPr lang="ru-RU" sz="1600" kern="0" dirty="0">
                <a:latin typeface="+mn-lt"/>
              </a:rPr>
              <a:t>посылка должна быть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общим</a:t>
            </a:r>
            <a:r>
              <a:rPr lang="ru-RU" sz="1600" kern="0" dirty="0"/>
              <a:t> суждением</a:t>
            </a:r>
            <a:r>
              <a:rPr lang="ru-RU" sz="1600" kern="0" dirty="0" smtClean="0">
                <a:latin typeface="+mn-lt"/>
              </a:rPr>
              <a:t>.</a:t>
            </a:r>
            <a:endParaRPr lang="ru-RU" sz="1600" kern="0" dirty="0">
              <a:latin typeface="+mn-lt"/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lIns="0" tIns="108000" rIns="0" anchor="ctr" anchorCtr="1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4000" dirty="0" smtClean="0">
              <a:solidFill>
                <a:srgbClr val="0000FF"/>
              </a:solidFill>
            </a:endParaRPr>
          </a:p>
        </p:txBody>
      </p:sp>
      <p:sp>
        <p:nvSpPr>
          <p:cNvPr id="19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Первая фигура простого категорического силлогизма</a:t>
            </a:r>
            <a:endParaRPr lang="ru-RU" sz="28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7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7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55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0" grpId="1" animBg="1"/>
      <p:bldP spid="447501" grpId="0" animBg="1"/>
      <p:bldP spid="447503" grpId="0" animBg="1"/>
      <p:bldP spid="447505" grpId="0" animBg="1"/>
      <p:bldP spid="18" grpId="0" build="p"/>
      <p:bldP spid="447490" grpId="0" animBg="1"/>
      <p:bldP spid="447490" grpId="1" animBg="1"/>
      <p:bldP spid="44750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863" y="1296000"/>
            <a:ext cx="8877300" cy="5292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Меньшая посылка должна быть утвердительным суждением.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Допустим, что меньшая посылка – отрицательное суждение</a:t>
            </a:r>
            <a:r>
              <a:rPr lang="ru-RU" sz="1800" b="1" dirty="0" smtClean="0">
                <a:solidFill>
                  <a:schemeClr val="accent3"/>
                </a:solidFill>
              </a:rPr>
              <a:t>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Тогда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chemeClr val="accent3"/>
                </a:solidFill>
              </a:rPr>
              <a:t>отрицательным будет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вывод.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предикат вывода) в выводе будет распределён.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 этом случае он должен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быть распределён и в посылке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льшей).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в первой фигуре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является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фигуры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chemeClr val="accent3"/>
                </a:solidFill>
              </a:rPr>
              <a:t>предикатом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 посылки, предикаты же распределены в отрицательных суждениях.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льшая посылка должна быть отрицательным суждением.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тогда обе посылки окажутся отрицательными суждениями,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что противоречит </a:t>
            </a:r>
            <a:r>
              <a:rPr lang="ru-RU" sz="1800" b="1" dirty="0" smtClean="0">
                <a:solidFill>
                  <a:srgbClr val="FFFF00"/>
                </a:solidFill>
              </a:rPr>
              <a:t>правилу утвердительной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исходное допущение неверно, и </a:t>
            </a:r>
            <a:r>
              <a:rPr lang="ru-RU" sz="1800" b="1" dirty="0" smtClean="0">
                <a:solidFill>
                  <a:srgbClr val="00FFFF"/>
                </a:solidFill>
              </a:rPr>
              <a:t>меньшая посылка должна быть утвердительным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Первая фигура </a:t>
            </a:r>
            <a:r>
              <a:rPr lang="ru-RU" sz="3600" b="1" dirty="0" smtClean="0">
                <a:solidFill>
                  <a:schemeClr val="bg1"/>
                </a:solidFill>
              </a:rPr>
              <a:t/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Правила первой фигуры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863" y="1296000"/>
            <a:ext cx="8877300" cy="5292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Б</a:t>
            </a:r>
            <a:r>
              <a:rPr lang="en-US" sz="2000" b="1" dirty="0" smtClean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2000" b="1" dirty="0" smtClean="0">
                <a:solidFill>
                  <a:srgbClr val="00FFFF"/>
                </a:solidFill>
              </a:rPr>
              <a:t>льшая посылка должна быть общим суждением.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Поскольку доказано, что меньшая посылка – утвердительное суждение, средний термин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первой фигуры</a:t>
            </a:r>
            <a:r>
              <a:rPr lang="ru-RU" sz="1800" b="1" dirty="0" smtClean="0">
                <a:solidFill>
                  <a:schemeClr val="accent3"/>
                </a:solidFill>
              </a:rPr>
              <a:t> – предикат меньшей посылки) в ней не распределён.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он должен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быть распределён в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 посылке.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 посылке средний термин является</a:t>
            </a:r>
            <a:r>
              <a:rPr lang="ru-RU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первой фигуры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chemeClr val="accent3"/>
                </a:solidFill>
              </a:rPr>
              <a:t>субъектом, субъекты же распределены в общих суждениях.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</a:t>
            </a:r>
            <a:r>
              <a:rPr lang="ru-RU" sz="1800" b="1" dirty="0" smtClean="0">
                <a:solidFill>
                  <a:srgbClr val="00FFFF"/>
                </a:solidFill>
              </a:rPr>
              <a:t>б</a:t>
            </a:r>
            <a:r>
              <a:rPr lang="en-US" sz="1800" b="1" dirty="0" smtClean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rgbClr val="00FFFF"/>
                </a:solidFill>
              </a:rPr>
              <a:t>льшая посылка должна быть общим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Первая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Правила первой фигуры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(не) есть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Первая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Назначение первой фигуры</a:t>
            </a: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1463" y="28080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5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Оба крайних термина </a:t>
            </a:r>
            <a:br>
              <a:rPr lang="ru-RU" dirty="0" smtClean="0"/>
            </a:br>
            <a:r>
              <a:rPr lang="ru-RU" dirty="0" smtClean="0"/>
              <a:t>занимают в </a:t>
            </a:r>
            <a:r>
              <a:rPr lang="ru-RU" dirty="0"/>
              <a:t>посылках </a:t>
            </a:r>
            <a:r>
              <a:rPr lang="ru-RU" dirty="0" smtClean="0">
                <a:solidFill>
                  <a:srgbClr val="00FFFF"/>
                </a:solidFill>
              </a:rPr>
              <a:t>те же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позиции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что </a:t>
            </a:r>
            <a:r>
              <a:rPr lang="ru-RU" dirty="0"/>
              <a:t>и в выводе.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0000" y="3924000"/>
            <a:ext cx="3744000" cy="280800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/>
              <a:t>Назначение </a:t>
            </a:r>
            <a:r>
              <a:rPr lang="ru-RU" sz="1600" dirty="0">
                <a:solidFill>
                  <a:srgbClr val="00FFFF"/>
                </a:solidFill>
              </a:rPr>
              <a:t>первой</a:t>
            </a:r>
            <a:r>
              <a:rPr lang="ru-RU" sz="1600" dirty="0"/>
              <a:t> фигуры </a:t>
            </a:r>
            <a:r>
              <a:rPr lang="ru-RU" sz="1600" dirty="0" smtClean="0"/>
              <a:t>–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обоснование </a:t>
            </a:r>
            <a:r>
              <a:rPr lang="ru-RU" sz="1600" dirty="0" smtClean="0"/>
              <a:t>подчинения, </a:t>
            </a:r>
            <a:br>
              <a:rPr lang="ru-RU" sz="1600" dirty="0" smtClean="0"/>
            </a:br>
            <a:r>
              <a:rPr lang="ru-RU" sz="1600" dirty="0" smtClean="0"/>
              <a:t>в </a:t>
            </a:r>
            <a:r>
              <a:rPr lang="ru-RU" sz="1600" dirty="0"/>
              <a:t>том </a:t>
            </a:r>
            <a:r>
              <a:rPr lang="ru-RU" sz="1600" dirty="0" smtClean="0"/>
              <a:t>числе </a:t>
            </a:r>
            <a:r>
              <a:rPr lang="ru-RU" sz="1600" dirty="0" smtClean="0">
                <a:solidFill>
                  <a:srgbClr val="00FF00"/>
                </a:solidFill>
              </a:rPr>
              <a:t>правомерности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подведения данного случая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под данное правило</a:t>
            </a:r>
            <a:r>
              <a:rPr lang="en-US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en-US" sz="1600" dirty="0" smtClean="0"/>
              <a:t>(</a:t>
            </a:r>
            <a:r>
              <a:rPr lang="ru-RU" sz="1600" dirty="0" smtClean="0"/>
              <a:t>важнейшая объяснительная </a:t>
            </a:r>
            <a:br>
              <a:rPr lang="ru-RU" sz="1600" dirty="0" smtClean="0"/>
            </a:br>
            <a:r>
              <a:rPr lang="ru-RU" sz="1600" dirty="0" smtClean="0"/>
              <a:t>и доказательная процедура!): </a:t>
            </a:r>
            <a:br>
              <a:rPr lang="ru-RU" sz="1600" dirty="0" smtClean="0"/>
            </a:br>
            <a:r>
              <a:rPr lang="ru-RU" sz="1600" dirty="0" smtClean="0"/>
              <a:t>в б</a:t>
            </a:r>
            <a:r>
              <a:rPr lang="en-US" sz="1600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600" dirty="0" smtClean="0"/>
              <a:t>льшей (общей) посылке это </a:t>
            </a:r>
            <a:br>
              <a:rPr lang="ru-RU" sz="1600" dirty="0" smtClean="0"/>
            </a:br>
            <a:r>
              <a:rPr lang="ru-RU" sz="1600" dirty="0" smtClean="0"/>
              <a:t>правило формулируется, меньшая </a:t>
            </a:r>
            <a:br>
              <a:rPr lang="ru-RU" sz="1600" dirty="0" smtClean="0"/>
            </a:br>
            <a:r>
              <a:rPr lang="ru-RU" sz="1600" dirty="0" smtClean="0"/>
              <a:t>(утвердительная) подведение </a:t>
            </a:r>
            <a:br>
              <a:rPr lang="ru-RU" sz="1600" dirty="0" smtClean="0"/>
            </a:br>
            <a:r>
              <a:rPr lang="ru-RU" sz="1600" dirty="0" smtClean="0"/>
              <a:t>(подчинение) обосновывает.</a:t>
            </a:r>
            <a:endParaRPr lang="ru-RU" sz="1600" dirty="0"/>
          </a:p>
        </p:txBody>
      </p:sp>
      <p:sp>
        <p:nvSpPr>
          <p:cNvPr id="19" name="Rectangle 16"/>
          <p:cNvSpPr txBox="1">
            <a:spLocks noChangeArrowheads="1"/>
          </p:cNvSpPr>
          <p:nvPr/>
        </p:nvSpPr>
        <p:spPr bwMode="auto">
          <a:xfrm>
            <a:off x="144000" y="2376000"/>
            <a:ext cx="3816000" cy="15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spcAft>
                <a:spcPts val="600"/>
              </a:spcAft>
              <a:defRPr/>
            </a:pPr>
            <a:r>
              <a:rPr lang="ru-RU" kern="0" dirty="0">
                <a:solidFill>
                  <a:srgbClr val="FFFF00"/>
                </a:solidFill>
                <a:latin typeface="+mn-lt"/>
              </a:rPr>
              <a:t>Правила первой фигуры</a:t>
            </a:r>
          </a:p>
          <a:p>
            <a:pPr marL="342900" indent="-342900" algn="l"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sz="1600" kern="0" dirty="0">
                <a:solidFill>
                  <a:srgbClr val="66FF33"/>
                </a:solidFill>
                <a:latin typeface="+mn-lt"/>
              </a:rPr>
              <a:t>Меньшая</a:t>
            </a:r>
            <a:r>
              <a:rPr lang="ru-RU" sz="1600" kern="0" dirty="0">
                <a:latin typeface="+mn-lt"/>
              </a:rPr>
              <a:t> посылка должна быть 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утвердительным</a:t>
            </a:r>
            <a:r>
              <a:rPr lang="ru-RU" sz="1600" kern="0" dirty="0"/>
              <a:t> </a:t>
            </a:r>
            <a:r>
              <a:rPr lang="ru-RU" sz="1600" kern="0" dirty="0" smtClean="0"/>
              <a:t>суждением</a:t>
            </a:r>
            <a:r>
              <a:rPr lang="ru-RU" sz="1600" kern="0" dirty="0">
                <a:latin typeface="+mn-lt"/>
              </a:rPr>
              <a:t>.</a:t>
            </a:r>
          </a:p>
          <a:p>
            <a:pPr marL="342900" indent="-342900" algn="l"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sz="1600" kern="0" dirty="0">
                <a:solidFill>
                  <a:srgbClr val="66FF33"/>
                </a:solidFill>
                <a:latin typeface="+mn-lt"/>
              </a:rPr>
              <a:t>Б</a:t>
            </a:r>
            <a:r>
              <a:rPr lang="en-US" sz="1600" dirty="0">
                <a:solidFill>
                  <a:srgbClr val="66FF33"/>
                </a:solidFill>
                <a:cs typeface="Arial" charset="0"/>
              </a:rPr>
              <a:t>ó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льшая</a:t>
            </a:r>
            <a:r>
              <a:rPr lang="ru-RU" sz="1600" kern="0" dirty="0">
                <a:latin typeface="+mn-lt"/>
              </a:rPr>
              <a:t> посылка должна быть </a:t>
            </a:r>
            <a:r>
              <a:rPr lang="ru-RU" sz="1600" kern="0" dirty="0">
                <a:solidFill>
                  <a:srgbClr val="66FF33"/>
                </a:solidFill>
                <a:latin typeface="+mn-lt"/>
              </a:rPr>
              <a:t>общим</a:t>
            </a:r>
            <a:r>
              <a:rPr lang="ru-RU" sz="1600" kern="0" dirty="0"/>
              <a:t> суждением</a:t>
            </a:r>
            <a:r>
              <a:rPr lang="ru-RU" sz="1600" kern="0" dirty="0" smtClean="0">
                <a:latin typeface="+mn-lt"/>
              </a:rPr>
              <a:t>.</a:t>
            </a:r>
            <a:endParaRPr lang="ru-RU" sz="1600" kern="0" dirty="0">
              <a:latin typeface="+mn-lt"/>
            </a:endParaRPr>
          </a:p>
        </p:txBody>
      </p:sp>
      <p:sp>
        <p:nvSpPr>
          <p:cNvPr id="22" name="Oval 12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lIns="0" tIns="108000" rIns="0" anchor="ctr" anchorCtr="1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4000" dirty="0" smtClean="0">
              <a:solidFill>
                <a:srgbClr val="0000FF"/>
              </a:solidFill>
            </a:endParaRPr>
          </a:p>
        </p:txBody>
      </p:sp>
      <p:sp>
        <p:nvSpPr>
          <p:cNvPr id="24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 anchorCtr="1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 </a:t>
            </a:r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(не) суть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3200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48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первой фигуры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B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RB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L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NT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IO</a:t>
            </a:r>
            <a:endParaRPr lang="ru-RU" sz="1600" kern="0" dirty="0" smtClean="0">
              <a:solidFill>
                <a:srgbClr val="00FFFF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  <a:latin typeface="+mn-lt"/>
              </a:rPr>
              <a:t>Ослабленные модусы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B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RB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L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NT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ru-RU" sz="1600" kern="0" dirty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6000" y="5076000"/>
            <a:ext cx="410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 (утвердительной или</a:t>
            </a:r>
            <a:r>
              <a:rPr lang="en-US" sz="1600" dirty="0" smtClean="0"/>
              <a:t> </a:t>
            </a:r>
            <a:r>
              <a:rPr lang="ru-RU" sz="1600" dirty="0" smtClean="0"/>
              <a:t>отрицательной) с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ru-RU" sz="1600" dirty="0" smtClean="0"/>
              <a:t> посылкой</a:t>
            </a:r>
            <a:r>
              <a:rPr lang="en-US" sz="1600" dirty="0" smtClean="0"/>
              <a:t> </a:t>
            </a:r>
            <a:r>
              <a:rPr lang="ru-RU" sz="1600" dirty="0" smtClean="0"/>
              <a:t>(общей или частной).</a:t>
            </a:r>
            <a:endParaRPr lang="ru-RU" sz="1600" dirty="0"/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Оба крайних термина </a:t>
            </a:r>
            <a:br>
              <a:rPr lang="ru-RU" dirty="0" smtClean="0"/>
            </a:br>
            <a:r>
              <a:rPr lang="ru-RU" dirty="0" smtClean="0"/>
              <a:t>занимают в </a:t>
            </a:r>
            <a:r>
              <a:rPr lang="ru-RU" dirty="0"/>
              <a:t>посылках </a:t>
            </a:r>
            <a:r>
              <a:rPr lang="ru-RU" dirty="0" smtClean="0">
                <a:solidFill>
                  <a:srgbClr val="00FFFF"/>
                </a:solidFill>
              </a:rPr>
              <a:t>те же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позиции</a:t>
            </a:r>
            <a:r>
              <a:rPr lang="ru-RU" dirty="0" smtClean="0"/>
              <a:t>, что </a:t>
            </a:r>
            <a:r>
              <a:rPr lang="ru-RU" dirty="0"/>
              <a:t>и в выводе.</a:t>
            </a:r>
          </a:p>
        </p:txBody>
      </p:sp>
      <p:sp>
        <p:nvSpPr>
          <p:cNvPr id="2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Первая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Модусы первой фигуры</a:t>
            </a:r>
          </a:p>
        </p:txBody>
      </p:sp>
      <p:sp>
        <p:nvSpPr>
          <p:cNvPr id="24" name="Oval 12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5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lIns="0" tIns="108000" rIns="0" anchor="ctr" anchorCtr="1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4000" dirty="0" smtClean="0">
              <a:solidFill>
                <a:srgbClr val="0000FF"/>
              </a:solidFill>
            </a:endParaRPr>
          </a:p>
        </p:txBody>
      </p:sp>
      <p:sp>
        <p:nvSpPr>
          <p:cNvPr id="26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 anchorCtr="1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суть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4000" dirty="0" smtClean="0">
                <a:solidFill>
                  <a:srgbClr val="0000FF"/>
                </a:solidFill>
              </a:rPr>
              <a:t/>
            </a:r>
            <a:br>
              <a:rPr lang="ru-RU" sz="40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1463" y="28080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3200" dirty="0">
                <a:solidFill>
                  <a:srgbClr val="0000FF"/>
                </a:solidFill>
              </a:rPr>
              <a:t/>
            </a:r>
            <a:br>
              <a:rPr lang="ru-RU" sz="3200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800" dirty="0" smtClean="0">
                <a:solidFill>
                  <a:srgbClr val="0000FF"/>
                </a:solidFill>
              </a:rPr>
              <a:t/>
            </a:r>
            <a:br>
              <a:rPr lang="ru-RU" sz="28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48000" cy="24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первой фигуры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>
                <a:latin typeface="+mn-lt"/>
              </a:rPr>
              <a:t>B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RB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L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NT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IO</a:t>
            </a:r>
            <a:endParaRPr lang="ru-RU" sz="1600" kern="0" dirty="0" smtClean="0">
              <a:solidFill>
                <a:srgbClr val="00FFFF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Ослабленные модусы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B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RB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L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NT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5076000"/>
            <a:ext cx="4104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 </a:t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даёт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общеутвердительный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/>
              <a:t>(в ослабленном варианте – частноутвердительный)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Оба крайних термина </a:t>
            </a:r>
            <a:br>
              <a:rPr lang="ru-RU" dirty="0" smtClean="0"/>
            </a:br>
            <a:r>
              <a:rPr lang="ru-RU" dirty="0" smtClean="0"/>
              <a:t>занимают в </a:t>
            </a:r>
            <a:r>
              <a:rPr lang="ru-RU" dirty="0"/>
              <a:t>посылках </a:t>
            </a:r>
            <a:r>
              <a:rPr lang="ru-RU" dirty="0" smtClean="0">
                <a:solidFill>
                  <a:srgbClr val="00FFFF"/>
                </a:solidFill>
              </a:rPr>
              <a:t>те же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позиции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что </a:t>
            </a:r>
            <a:r>
              <a:rPr lang="ru-RU" dirty="0"/>
              <a:t>и в выводе.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62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1" grpId="0" animBg="1"/>
      <p:bldP spid="447503" grpId="0" animBg="1"/>
      <p:bldP spid="447490" grpId="0" animBg="1"/>
      <p:bldP spid="447502" grpId="0" animBg="1"/>
      <p:bldP spid="17" grpId="0" build="allAtOnce"/>
      <p:bldP spid="1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12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12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r>
              <a:rPr lang="ru-RU" sz="2400" dirty="0">
                <a:solidFill>
                  <a:srgbClr val="0000CC"/>
                </a:solidFill>
              </a:rPr>
              <a:t/>
            </a:r>
            <a:br>
              <a:rPr lang="ru-RU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728000" y="3240088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540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182780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84 0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25 0 " pathEditMode="relative" ptsTypes="AA">
                                      <p:cBhvr>
                                        <p:cTn id="42" dur="2000" spd="-100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8" grpId="0" animBg="1"/>
      <p:bldP spid="523268" grpId="1" animBg="1"/>
      <p:bldP spid="523269" grpId="0" animBg="1"/>
      <p:bldP spid="523269" grpId="1" animBg="1"/>
      <p:bldP spid="523270" grpId="0" animBg="1"/>
      <p:bldP spid="523270" grpId="1" animBg="1"/>
      <p:bldP spid="523270" grpId="2" animBg="1"/>
      <p:bldP spid="523270" grpId="3" animBg="1"/>
      <p:bldP spid="523270" grpId="4" animBg="1"/>
      <p:bldP spid="523277" grpId="0"/>
      <p:bldP spid="19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11413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CC"/>
                </a:solidFill>
              </a:rPr>
              <a:t>Смертные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12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7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728000" y="3240088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Греки</a:t>
            </a: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540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248100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 </a:t>
            </a:r>
            <a:r>
              <a:rPr lang="ru-RU" sz="1400" dirty="0" smtClean="0">
                <a:solidFill>
                  <a:srgbClr val="FF66FF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31 -3.3796E-6 L 0.00018 -3.3796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586 0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8" grpId="0" animBg="1"/>
      <p:bldP spid="523268" grpId="1" animBg="1"/>
      <p:bldP spid="523269" grpId="0" animBg="1"/>
      <p:bldP spid="523269" grpId="1" animBg="1"/>
      <p:bldP spid="523270" grpId="0" animBg="1"/>
      <p:bldP spid="523270" grpId="1" animBg="1"/>
      <p:bldP spid="523270" grpId="2" animBg="1"/>
      <p:bldP spid="523270" grpId="3" animBg="1"/>
      <p:bldP spid="523270" grpId="4" animBg="1"/>
      <p:bldP spid="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44463" y="1800225"/>
            <a:ext cx="5472112" cy="183673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Крайние термины </a:t>
            </a:r>
            <a:endParaRPr lang="ru-RU" sz="1600" dirty="0"/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87338" y="2232025"/>
            <a:ext cx="2520950" cy="125888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Меньший термин </a:t>
            </a:r>
            <a:r>
              <a:rPr lang="ru-RU" dirty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субъект (подлежащее)</a:t>
            </a:r>
            <a:br>
              <a:rPr lang="ru-RU" sz="1600" dirty="0"/>
            </a:br>
            <a:r>
              <a:rPr lang="ru-RU" sz="1600" dirty="0"/>
              <a:t> вывода (заключения)</a:t>
            </a:r>
            <a:br>
              <a:rPr lang="ru-RU" sz="1600" dirty="0"/>
            </a:br>
            <a:r>
              <a:rPr lang="ru-RU" sz="1600" dirty="0"/>
              <a:t>силлогизма.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952750" y="2232025"/>
            <a:ext cx="2519363" cy="125888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Б</a:t>
            </a:r>
            <a:r>
              <a:rPr lang="en-US" dirty="0">
                <a:solidFill>
                  <a:srgbClr val="FFFF00"/>
                </a:solidFill>
                <a:cs typeface="Arial" charset="0"/>
              </a:rPr>
              <a:t>ó</a:t>
            </a:r>
            <a:r>
              <a:rPr lang="ru-RU" dirty="0">
                <a:solidFill>
                  <a:srgbClr val="FFFF00"/>
                </a:solidFill>
                <a:cs typeface="Arial" charset="0"/>
              </a:rPr>
              <a:t>льший термин </a:t>
            </a:r>
            <a:r>
              <a:rPr lang="ru-RU" dirty="0"/>
              <a:t>–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предикат (сказуемое)</a:t>
            </a:r>
            <a:br>
              <a:rPr lang="ru-RU" sz="1600" dirty="0"/>
            </a:br>
            <a:r>
              <a:rPr lang="ru-RU" sz="1600" dirty="0"/>
              <a:t>вывода (заключения)</a:t>
            </a:r>
            <a:br>
              <a:rPr lang="ru-RU" sz="1600" dirty="0"/>
            </a:br>
            <a:r>
              <a:rPr lang="ru-RU" sz="1600" dirty="0"/>
              <a:t>силлогизма.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759450" y="1800225"/>
            <a:ext cx="3240088" cy="183673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none" lIns="90000" rIns="90000" anchor="ctr" anchorCtr="1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  <a:cs typeface="Arial" charset="0"/>
              </a:rPr>
              <a:t>Средний термин </a:t>
            </a:r>
            <a:r>
              <a:rPr lang="ru-RU" dirty="0"/>
              <a:t>–</a:t>
            </a:r>
            <a:br>
              <a:rPr lang="ru-RU" dirty="0"/>
            </a:br>
            <a:r>
              <a:rPr lang="ru-RU" sz="1600" dirty="0"/>
              <a:t>общий для обеих посылок</a:t>
            </a:r>
            <a:br>
              <a:rPr lang="ru-RU" sz="1600" dirty="0"/>
            </a:br>
            <a:r>
              <a:rPr lang="ru-RU" sz="1600" dirty="0"/>
              <a:t>термин силлогизма, служащий</a:t>
            </a:r>
            <a:br>
              <a:rPr lang="ru-RU" sz="1600" dirty="0"/>
            </a:br>
            <a:r>
              <a:rPr lang="ru-RU" sz="1600" dirty="0"/>
              <a:t> посредствующим </a:t>
            </a:r>
            <a:r>
              <a:rPr lang="ru-RU" sz="1600" dirty="0" smtClean="0"/>
              <a:t>элементом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между крайними (</a:t>
            </a:r>
            <a:r>
              <a:rPr lang="ru-RU" sz="1600" dirty="0" smtClean="0"/>
              <a:t>меньшим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и б</a:t>
            </a:r>
            <a:r>
              <a:rPr lang="en-US" sz="1600" dirty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600" dirty="0" smtClean="0"/>
              <a:t>льшим) </a:t>
            </a:r>
            <a:r>
              <a:rPr lang="ru-RU" sz="1600" dirty="0"/>
              <a:t>терминами.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00113" y="4140200"/>
            <a:ext cx="3240087" cy="183673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none" lIns="90000" rIns="90000" anchor="ctr" anchorCtr="1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  <a:cs typeface="Arial" charset="0"/>
              </a:rPr>
              <a:t>Б</a:t>
            </a:r>
            <a:r>
              <a:rPr lang="en-US" dirty="0">
                <a:solidFill>
                  <a:srgbClr val="FFFF00"/>
                </a:solidFill>
                <a:cs typeface="Arial" charset="0"/>
              </a:rPr>
              <a:t>ó</a:t>
            </a:r>
            <a:r>
              <a:rPr lang="ru-RU" dirty="0">
                <a:solidFill>
                  <a:srgbClr val="FFFF00"/>
                </a:solidFill>
                <a:cs typeface="Arial" charset="0"/>
              </a:rPr>
              <a:t>льшая посылка </a:t>
            </a:r>
            <a:r>
              <a:rPr lang="ru-RU" dirty="0"/>
              <a:t>–</a:t>
            </a:r>
            <a:br>
              <a:rPr lang="ru-RU" dirty="0"/>
            </a:br>
            <a:r>
              <a:rPr lang="ru-RU" sz="1600" dirty="0"/>
              <a:t>посылка, </a:t>
            </a:r>
            <a:br>
              <a:rPr lang="ru-RU" sz="1600" dirty="0"/>
            </a:br>
            <a:r>
              <a:rPr lang="ru-RU" sz="1600" dirty="0"/>
              <a:t>устанавливающая</a:t>
            </a:r>
            <a:br>
              <a:rPr lang="ru-RU" sz="1600" dirty="0"/>
            </a:br>
            <a:r>
              <a:rPr lang="ru-RU" sz="1600" dirty="0"/>
              <a:t>логическое отношение</a:t>
            </a:r>
            <a:br>
              <a:rPr lang="ru-RU" sz="1600" dirty="0"/>
            </a:br>
            <a:r>
              <a:rPr lang="ru-RU" sz="1600" dirty="0"/>
              <a:t>б</a:t>
            </a:r>
            <a:r>
              <a:rPr lang="en-US" sz="1600" dirty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600" dirty="0"/>
              <a:t>льшего термина</a:t>
            </a:r>
            <a:br>
              <a:rPr lang="ru-RU" sz="1600" dirty="0"/>
            </a:br>
            <a:r>
              <a:rPr lang="ru-RU" sz="1600" dirty="0"/>
              <a:t>к среднему.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003800" y="4140200"/>
            <a:ext cx="3240088" cy="183673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none" lIns="90000" rIns="90000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Меньшая посылка </a:t>
            </a:r>
            <a:r>
              <a:rPr lang="ru-RU" dirty="0"/>
              <a:t>–</a:t>
            </a:r>
            <a:br>
              <a:rPr lang="ru-RU" dirty="0"/>
            </a:br>
            <a:r>
              <a:rPr lang="ru-RU" sz="1600" dirty="0"/>
              <a:t> посылка, </a:t>
            </a:r>
            <a:br>
              <a:rPr lang="ru-RU" sz="1600" dirty="0"/>
            </a:br>
            <a:r>
              <a:rPr lang="ru-RU" sz="1600" dirty="0"/>
              <a:t>устанавливающая</a:t>
            </a:r>
            <a:br>
              <a:rPr lang="ru-RU" sz="1600" dirty="0"/>
            </a:br>
            <a:r>
              <a:rPr lang="ru-RU" sz="1600" dirty="0"/>
              <a:t>логическое отношение</a:t>
            </a:r>
            <a:br>
              <a:rPr lang="ru-RU" sz="1600" dirty="0"/>
            </a:br>
            <a:r>
              <a:rPr lang="ru-RU" sz="1600" dirty="0"/>
              <a:t>меньшего термина</a:t>
            </a:r>
            <a:br>
              <a:rPr lang="ru-RU" sz="1600" dirty="0"/>
            </a:br>
            <a:r>
              <a:rPr lang="ru-RU" sz="1600" dirty="0"/>
              <a:t>к среднему.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Структура категорического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Ослабленные 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360000" y="1440000"/>
            <a:ext cx="1296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B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RB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0" name="Oval 4"/>
          <p:cNvSpPr>
            <a:spLocks noChangeAspect="1" noChangeArrowheads="1"/>
          </p:cNvSpPr>
          <p:nvPr/>
        </p:nvSpPr>
        <p:spPr bwMode="auto">
          <a:xfrm>
            <a:off x="1368000" y="1620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1" name="Oval 5"/>
          <p:cNvSpPr>
            <a:spLocks noChangeAspect="1" noChangeArrowheads="1"/>
          </p:cNvSpPr>
          <p:nvPr/>
        </p:nvSpPr>
        <p:spPr bwMode="auto">
          <a:xfrm>
            <a:off x="1620000" y="205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r>
              <a:rPr lang="ru-RU" sz="2400" dirty="0">
                <a:solidFill>
                  <a:srgbClr val="0000CC"/>
                </a:solidFill>
              </a:rPr>
              <a:t/>
            </a:r>
            <a:br>
              <a:rPr lang="ru-RU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2" name="Oval 6"/>
          <p:cNvSpPr>
            <a:spLocks noChangeAspect="1" noChangeArrowheads="1"/>
          </p:cNvSpPr>
          <p:nvPr/>
        </p:nvSpPr>
        <p:spPr bwMode="auto">
          <a:xfrm>
            <a:off x="1836000" y="2448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 </a:t>
            </a:r>
            <a:r>
              <a:rPr lang="en-US" sz="1600" dirty="0" smtClean="0">
                <a:solidFill>
                  <a:srgbClr val="0000CC"/>
                </a:solidFill>
              </a:rPr>
              <a:t>S</a:t>
            </a:r>
            <a:r>
              <a:rPr lang="ru-RU" sz="1600" dirty="0" smtClean="0">
                <a:solidFill>
                  <a:srgbClr val="0000CC"/>
                </a:solidFill>
              </a:rPr>
              <a:t> 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08000" y="1620000"/>
            <a:ext cx="189859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FF66FF"/>
                </a:solidFill>
              </a:rPr>
              <a:t>P </a:t>
            </a:r>
            <a:r>
              <a:rPr lang="ru-RU" sz="1200" dirty="0" smtClean="0">
                <a:solidFill>
                  <a:srgbClr val="FF66FF"/>
                </a:solidFill>
              </a:rPr>
              <a:t/>
            </a:r>
            <a:br>
              <a:rPr lang="ru-RU" sz="1200" dirty="0" smtClean="0">
                <a:solidFill>
                  <a:srgbClr val="FF66FF"/>
                </a:solidFill>
              </a:rPr>
            </a:br>
            <a:r>
              <a:rPr lang="ru-RU" sz="1200" dirty="0" smtClean="0"/>
              <a:t>→</a:t>
            </a:r>
            <a:r>
              <a:rPr lang="en-US" sz="1200" dirty="0" smtClean="0"/>
              <a:t> </a:t>
            </a:r>
            <a:r>
              <a:rPr lang="ru-RU" sz="1200" dirty="0" smtClean="0"/>
              <a:t>Некоторые</a:t>
            </a:r>
            <a:r>
              <a:rPr lang="en-US" sz="1200" dirty="0" smtClean="0">
                <a:solidFill>
                  <a:srgbClr val="FFFF00"/>
                </a:solidFill>
              </a:rPr>
              <a:t> S</a:t>
            </a:r>
            <a:r>
              <a:rPr lang="en-US" sz="1200" dirty="0" smtClean="0"/>
              <a:t> </a:t>
            </a:r>
            <a:r>
              <a:rPr lang="ru-RU" sz="1200" dirty="0" smtClean="0"/>
              <a:t>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>
              <a:solidFill>
                <a:srgbClr val="FF66FF"/>
              </a:solidFill>
            </a:endParaRPr>
          </a:p>
        </p:txBody>
      </p:sp>
      <p:sp>
        <p:nvSpPr>
          <p:cNvPr id="14" name="Хорда 13"/>
          <p:cNvSpPr>
            <a:spLocks noChangeAspect="1"/>
          </p:cNvSpPr>
          <p:nvPr/>
        </p:nvSpPr>
        <p:spPr bwMode="auto">
          <a:xfrm rot="10980000">
            <a:off x="1836000" y="2448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-5400000">
            <a:off x="0" y="2160000"/>
            <a:ext cx="900000" cy="576000"/>
          </a:xfrm>
          <a:prstGeom prst="roundRect">
            <a:avLst/>
          </a:prstGeom>
          <a:noFill/>
          <a:ln w="6350" cmpd="dbl"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r>
              <a:rPr lang="ru-RU" sz="1400" dirty="0" smtClean="0"/>
              <a:t>Первая </a:t>
            </a:r>
            <a:br>
              <a:rPr lang="ru-RU" sz="1400" dirty="0" smtClean="0"/>
            </a:br>
            <a:r>
              <a:rPr lang="ru-RU" sz="1400" dirty="0" smtClean="0"/>
              <a:t>фигура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84 0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25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0" grpId="1" animBg="1"/>
      <p:bldP spid="12" grpId="0" animBg="1"/>
      <p:bldP spid="13" grpId="0" build="p"/>
      <p:bldP spid="14" grpId="0" animBg="1"/>
      <p:bldP spid="1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не суть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l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accent3"/>
                </a:solidFill>
              </a:rPr>
              <a:t>nt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200" dirty="0" smtClean="0">
                <a:solidFill>
                  <a:srgbClr val="0000FF"/>
                </a:solidFill>
              </a:rPr>
              <a:t/>
            </a:r>
            <a:br>
              <a:rPr lang="ru-RU" sz="22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1463" y="28080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000" dirty="0">
                <a:solidFill>
                  <a:srgbClr val="0000FF"/>
                </a:solidFill>
              </a:rPr>
              <a:t/>
            </a:r>
            <a:br>
              <a:rPr lang="ru-RU" sz="2000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800" dirty="0" smtClean="0">
                <a:solidFill>
                  <a:srgbClr val="0000FF"/>
                </a:solidFill>
              </a:rPr>
              <a:t/>
            </a:r>
            <a:br>
              <a:rPr lang="ru-RU" sz="28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48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первой фигуры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B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RB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L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NT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IO</a:t>
            </a:r>
            <a:endParaRPr lang="ru-RU" sz="1600" kern="0" dirty="0" smtClean="0">
              <a:solidFill>
                <a:srgbClr val="00FFFF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Ослабленные модусы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B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RB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L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NT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5076000"/>
            <a:ext cx="4104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 </a:t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br>
              <a:rPr lang="ru-RU" sz="1600" dirty="0" smtClean="0">
                <a:solidFill>
                  <a:srgbClr val="FFCC00"/>
                </a:solidFill>
              </a:rPr>
            </a:br>
            <a:r>
              <a:rPr lang="ru-RU" sz="1600" dirty="0" smtClean="0"/>
              <a:t>даёт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общеотрицательный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(в ослабленном варианте – частноотрицательный)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Оба крайних термина </a:t>
            </a:r>
            <a:br>
              <a:rPr lang="ru-RU" dirty="0" smtClean="0"/>
            </a:br>
            <a:r>
              <a:rPr lang="ru-RU" dirty="0" smtClean="0"/>
              <a:t>занимают в </a:t>
            </a:r>
            <a:r>
              <a:rPr lang="ru-RU" dirty="0"/>
              <a:t>посылках </a:t>
            </a:r>
            <a:r>
              <a:rPr lang="ru-RU" dirty="0" smtClean="0">
                <a:solidFill>
                  <a:srgbClr val="00FFFF"/>
                </a:solidFill>
              </a:rPr>
              <a:t>те же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позиции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что </a:t>
            </a:r>
            <a:r>
              <a:rPr lang="ru-RU" dirty="0"/>
              <a:t>и в выводе.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64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1" grpId="0" animBg="1"/>
      <p:bldP spid="447503" grpId="0" animBg="1"/>
      <p:bldP spid="447490" grpId="0" animBg="1"/>
      <p:bldP spid="447502" grpId="0" animBg="1"/>
      <p:bldP spid="17" grpId="0" build="p"/>
      <p:bldP spid="17" grpId="1" build="p"/>
      <p:bldP spid="1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0982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120000" y="259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12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r>
              <a:rPr lang="ru-RU" sz="2400" dirty="0">
                <a:solidFill>
                  <a:srgbClr val="0000CC"/>
                </a:solidFill>
              </a:rPr>
              <a:t/>
            </a:r>
            <a:br>
              <a:rPr lang="ru-RU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728000" y="3240088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164000" y="2409825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6336000" y="2988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540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572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182780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92000" y="3492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1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l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accent3"/>
                </a:solidFill>
              </a:rPr>
              <a:t>nt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5 0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27 -2.22222E-6 L 0.00018 -2.22222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6" grpId="0" animBg="1"/>
      <p:bldP spid="523266" grpId="1" animBg="1"/>
      <p:bldP spid="523271" grpId="0" animBg="1"/>
      <p:bldP spid="523271" grpId="1" animBg="1"/>
      <p:bldP spid="523275" grpId="0" animBg="1"/>
      <p:bldP spid="523275" grpId="1" animBg="1"/>
      <p:bldP spid="523275" grpId="2" animBg="1"/>
      <p:bldP spid="523275" grpId="3" animBg="1"/>
      <p:bldP spid="523275" grpId="4" animBg="1"/>
      <p:bldP spid="523278" grpId="0"/>
      <p:bldP spid="20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11413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120000" y="259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12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7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ru-RU" sz="2000" dirty="0">
                <a:solidFill>
                  <a:srgbClr val="0000CC"/>
                </a:solidFill>
              </a:rPr>
              <a:t/>
            </a:r>
            <a:br>
              <a:rPr lang="ru-RU" sz="2000" dirty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728000" y="3240088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164000" y="2411413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Марсиане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6336000" y="2988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540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572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243457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 </a:t>
            </a:r>
            <a:r>
              <a:rPr lang="ru-RU" sz="1400" dirty="0" smtClean="0">
                <a:solidFill>
                  <a:srgbClr val="FF66FF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4392000" y="3600000"/>
            <a:ext cx="302050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марсианин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марсианин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1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l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accent3"/>
                </a:solidFill>
              </a:rPr>
              <a:t>nt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5 0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27 -2.22222E-6 L 0.00018 -2.22222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6" grpId="0" animBg="1"/>
      <p:bldP spid="523266" grpId="1" animBg="1"/>
      <p:bldP spid="523271" grpId="0" animBg="1"/>
      <p:bldP spid="523271" grpId="1" animBg="1"/>
      <p:bldP spid="523275" grpId="0" animBg="1"/>
      <p:bldP spid="523275" grpId="1" animBg="1"/>
      <p:bldP spid="523275" grpId="2" animBg="1"/>
      <p:bldP spid="523275" grpId="3" animBg="1"/>
      <p:bldP spid="523275" grpId="4" animBg="1"/>
      <p:bldP spid="20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2"/>
          <p:cNvSpPr>
            <a:spLocks noChangeAspect="1" noChangeArrowheads="1"/>
          </p:cNvSpPr>
          <p:nvPr/>
        </p:nvSpPr>
        <p:spPr bwMode="auto">
          <a:xfrm>
            <a:off x="6372000" y="180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360000" y="1440000"/>
            <a:ext cx="1296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B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RB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0" name="Oval 4"/>
          <p:cNvSpPr>
            <a:spLocks noChangeAspect="1" noChangeArrowheads="1"/>
          </p:cNvSpPr>
          <p:nvPr/>
        </p:nvSpPr>
        <p:spPr bwMode="auto">
          <a:xfrm>
            <a:off x="1368000" y="1620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1" name="Oval 5"/>
          <p:cNvSpPr>
            <a:spLocks noChangeAspect="1" noChangeArrowheads="1"/>
          </p:cNvSpPr>
          <p:nvPr/>
        </p:nvSpPr>
        <p:spPr bwMode="auto">
          <a:xfrm>
            <a:off x="1620000" y="205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r>
              <a:rPr lang="ru-RU" sz="2400" dirty="0">
                <a:solidFill>
                  <a:srgbClr val="0000CC"/>
                </a:solidFill>
              </a:rPr>
              <a:t/>
            </a:r>
            <a:br>
              <a:rPr lang="ru-RU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2" name="Oval 6"/>
          <p:cNvSpPr>
            <a:spLocks noChangeAspect="1" noChangeArrowheads="1"/>
          </p:cNvSpPr>
          <p:nvPr/>
        </p:nvSpPr>
        <p:spPr bwMode="auto">
          <a:xfrm>
            <a:off x="1836000" y="2448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 </a:t>
            </a:r>
            <a:r>
              <a:rPr lang="en-US" sz="1600" dirty="0" smtClean="0">
                <a:solidFill>
                  <a:srgbClr val="0000CC"/>
                </a:solidFill>
              </a:rPr>
              <a:t>S</a:t>
            </a:r>
            <a:r>
              <a:rPr lang="ru-RU" sz="1600" dirty="0" smtClean="0">
                <a:solidFill>
                  <a:srgbClr val="0000CC"/>
                </a:solidFill>
              </a:rPr>
              <a:t> 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08000" y="1620000"/>
            <a:ext cx="189859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FF66FF"/>
                </a:solidFill>
              </a:rPr>
              <a:t>P </a:t>
            </a:r>
            <a:r>
              <a:rPr lang="ru-RU" sz="1200" dirty="0" smtClean="0">
                <a:solidFill>
                  <a:srgbClr val="FF66FF"/>
                </a:solidFill>
              </a:rPr>
              <a:t/>
            </a:r>
            <a:br>
              <a:rPr lang="ru-RU" sz="1200" dirty="0" smtClean="0">
                <a:solidFill>
                  <a:srgbClr val="FF66FF"/>
                </a:solidFill>
              </a:rPr>
            </a:br>
            <a:r>
              <a:rPr lang="ru-RU" sz="1200" dirty="0" smtClean="0"/>
              <a:t>→</a:t>
            </a:r>
            <a:r>
              <a:rPr lang="en-US" sz="1200" dirty="0" smtClean="0"/>
              <a:t> </a:t>
            </a:r>
            <a:r>
              <a:rPr lang="ru-RU" sz="1200" dirty="0" smtClean="0"/>
              <a:t>Некоторые</a:t>
            </a:r>
            <a:r>
              <a:rPr lang="en-US" sz="1200" dirty="0" smtClean="0">
                <a:solidFill>
                  <a:srgbClr val="FFFF00"/>
                </a:solidFill>
              </a:rPr>
              <a:t> S</a:t>
            </a:r>
            <a:r>
              <a:rPr lang="en-US" sz="1200" dirty="0" smtClean="0"/>
              <a:t> </a:t>
            </a:r>
            <a:r>
              <a:rPr lang="ru-RU" sz="1200" dirty="0" smtClean="0"/>
              <a:t>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>
              <a:solidFill>
                <a:srgbClr val="FF66FF"/>
              </a:solidFill>
            </a:endParaRPr>
          </a:p>
        </p:txBody>
      </p:sp>
      <p:sp>
        <p:nvSpPr>
          <p:cNvPr id="14" name="Хорда 13"/>
          <p:cNvSpPr>
            <a:spLocks noChangeAspect="1"/>
          </p:cNvSpPr>
          <p:nvPr/>
        </p:nvSpPr>
        <p:spPr bwMode="auto">
          <a:xfrm rot="10980000">
            <a:off x="1836000" y="2448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220000" y="1440000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C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en-US" dirty="0" smtClean="0"/>
              <a:t>L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O</a:t>
            </a:r>
            <a:r>
              <a:rPr lang="en-US" dirty="0" smtClean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6" name="Oval 7"/>
          <p:cNvSpPr>
            <a:spLocks noChangeAspect="1" noChangeArrowheads="1"/>
          </p:cNvSpPr>
          <p:nvPr/>
        </p:nvSpPr>
        <p:spPr bwMode="auto">
          <a:xfrm>
            <a:off x="7416000" y="1620000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8" name="Oval 11"/>
          <p:cNvSpPr>
            <a:spLocks noChangeAspect="1" noChangeArrowheads="1"/>
          </p:cNvSpPr>
          <p:nvPr/>
        </p:nvSpPr>
        <p:spPr bwMode="auto">
          <a:xfrm>
            <a:off x="6588000" y="2196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>S</a:t>
            </a:r>
            <a:r>
              <a:rPr lang="ru-RU" sz="1600" dirty="0" smtClean="0">
                <a:solidFill>
                  <a:srgbClr val="0000CC"/>
                </a:solidFill>
              </a:rPr>
              <a:t>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08000" y="2340000"/>
            <a:ext cx="211981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Ни одно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Некоторые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</p:txBody>
      </p:sp>
      <p:sp>
        <p:nvSpPr>
          <p:cNvPr id="20" name="Хорда 19"/>
          <p:cNvSpPr>
            <a:spLocks noChangeAspect="1"/>
          </p:cNvSpPr>
          <p:nvPr/>
        </p:nvSpPr>
        <p:spPr bwMode="auto">
          <a:xfrm rot="10980000">
            <a:off x="6588000" y="2196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Ослабленные 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l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nt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-5400000">
            <a:off x="0" y="2160000"/>
            <a:ext cx="900000" cy="576000"/>
          </a:xfrm>
          <a:prstGeom prst="roundRect">
            <a:avLst/>
          </a:prstGeom>
          <a:noFill/>
          <a:ln w="6350" cmpd="dbl"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r>
              <a:rPr lang="ru-RU" sz="1400" dirty="0" smtClean="0"/>
              <a:t>Первая </a:t>
            </a:r>
            <a:br>
              <a:rPr lang="ru-RU" sz="1400" dirty="0" smtClean="0"/>
            </a:br>
            <a:r>
              <a:rPr lang="ru-RU" sz="1400" dirty="0" smtClean="0"/>
              <a:t>фигура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5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0502 " pathEditMode="relative" ptsTypes="AA">
                                      <p:cBhvr>
                                        <p:cTn id="43" dur="2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9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  <p:bldP spid="16" grpId="0" animBg="1"/>
      <p:bldP spid="16" grpId="1" animBg="1"/>
      <p:bldP spid="16" grpId="2" animBg="1"/>
      <p:bldP spid="18" grpId="0" animBg="1"/>
      <p:bldP spid="18" grpId="1" animBg="1"/>
      <p:bldP spid="18" grpId="2" animBg="1"/>
      <p:bldP spid="19" grpId="0" build="p"/>
      <p:bldP spid="20" grpId="0" animBg="1"/>
      <p:bldP spid="21" grpId="0" animBg="1"/>
      <p:bldP spid="21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суть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ii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800" dirty="0" smtClean="0">
              <a:solidFill>
                <a:srgbClr val="0000FF"/>
              </a:solidFill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1463" y="28080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3200" dirty="0">
                <a:solidFill>
                  <a:srgbClr val="0000FF"/>
                </a:solidFill>
              </a:rPr>
              <a:t/>
            </a:r>
            <a:br>
              <a:rPr lang="ru-RU" sz="3200" dirty="0">
                <a:solidFill>
                  <a:srgbClr val="0000FF"/>
                </a:solidFill>
              </a:rPr>
            </a:br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800" dirty="0" smtClean="0">
              <a:solidFill>
                <a:srgbClr val="0000FF"/>
              </a:solidFill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48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первой фигуры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B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RB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L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NT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IO</a:t>
            </a:r>
            <a:endParaRPr lang="ru-RU" sz="1600" kern="0" dirty="0" smtClean="0">
              <a:solidFill>
                <a:srgbClr val="00FFFF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Ослабленные модусы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B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RB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L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NT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5076000"/>
            <a:ext cx="410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 </a:t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частноутвердительной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ru-RU" sz="1600" dirty="0" smtClean="0"/>
              <a:t> даёт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частноутвердительный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Оба крайних термина </a:t>
            </a:r>
            <a:br>
              <a:rPr lang="ru-RU" dirty="0" smtClean="0"/>
            </a:br>
            <a:r>
              <a:rPr lang="ru-RU" dirty="0" smtClean="0"/>
              <a:t>занимают в </a:t>
            </a:r>
            <a:r>
              <a:rPr lang="ru-RU" dirty="0"/>
              <a:t>посылках </a:t>
            </a:r>
            <a:r>
              <a:rPr lang="ru-RU" dirty="0" smtClean="0">
                <a:solidFill>
                  <a:srgbClr val="00FFFF"/>
                </a:solidFill>
              </a:rPr>
              <a:t>те же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позиции</a:t>
            </a:r>
            <a:r>
              <a:rPr lang="ru-RU" dirty="0" smtClean="0"/>
              <a:t>, что </a:t>
            </a:r>
            <a:r>
              <a:rPr lang="ru-RU" dirty="0"/>
              <a:t>и в выводе.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57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1" grpId="0" animBg="1"/>
      <p:bldP spid="447503" grpId="0" animBg="1"/>
      <p:bldP spid="447490" grpId="0" animBg="1"/>
      <p:bldP spid="447502" grpId="0" animBg="1"/>
      <p:bldP spid="1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0982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2" name="Oval 8"/>
          <p:cNvSpPr>
            <a:spLocks noChangeAspect="1" noChangeArrowheads="1"/>
          </p:cNvSpPr>
          <p:nvPr/>
        </p:nvSpPr>
        <p:spPr bwMode="auto">
          <a:xfrm>
            <a:off x="1368000" y="49291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400" dirty="0">
                <a:solidFill>
                  <a:srgbClr val="0000CC"/>
                </a:solidFill>
              </a:rPr>
              <a:t>        </a:t>
            </a:r>
            <a:r>
              <a:rPr lang="ru-RU" sz="3400" dirty="0" smtClean="0">
                <a:solidFill>
                  <a:srgbClr val="0000CC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120000" y="259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12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r>
              <a:rPr lang="ru-RU" sz="2400" dirty="0">
                <a:solidFill>
                  <a:srgbClr val="0000CC"/>
                </a:solidFill>
              </a:rPr>
              <a:t/>
            </a:r>
            <a:br>
              <a:rPr lang="ru-RU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728000" y="3240088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164000" y="2409825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3" name="Oval 9"/>
          <p:cNvSpPr>
            <a:spLocks noChangeAspect="1" noChangeArrowheads="1"/>
          </p:cNvSpPr>
          <p:nvPr/>
        </p:nvSpPr>
        <p:spPr bwMode="auto">
          <a:xfrm>
            <a:off x="1512000" y="5328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6336000" y="2988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6" name="Oval 12"/>
          <p:cNvSpPr>
            <a:spLocks noChangeAspect="1" noChangeArrowheads="1"/>
          </p:cNvSpPr>
          <p:nvPr/>
        </p:nvSpPr>
        <p:spPr bwMode="auto">
          <a:xfrm>
            <a:off x="1224000" y="5760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   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540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572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9" name="Text Box 15"/>
          <p:cNvSpPr txBox="1">
            <a:spLocks noChangeArrowheads="1"/>
          </p:cNvSpPr>
          <p:nvPr/>
        </p:nvSpPr>
        <p:spPr bwMode="auto">
          <a:xfrm>
            <a:off x="540000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182780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92000" y="3492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08000" y="493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ii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9 4.44136E-7 L 0.00052 0.0018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23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7 0.00185 L 3.33333E-6 4.44136E-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2" grpId="0" animBg="1"/>
      <p:bldP spid="523272" grpId="1" animBg="1"/>
      <p:bldP spid="523273" grpId="0" animBg="1"/>
      <p:bldP spid="523273" grpId="1" animBg="1"/>
      <p:bldP spid="523276" grpId="0" animBg="1"/>
      <p:bldP spid="523276" grpId="1" animBg="1"/>
      <p:bldP spid="523276" grpId="2" animBg="1"/>
      <p:bldP spid="523276" grpId="3" animBg="1"/>
      <p:bldP spid="523279" grpId="0"/>
      <p:bldP spid="21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11413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2" name="Oval 8"/>
          <p:cNvSpPr>
            <a:spLocks noChangeAspect="1" noChangeArrowheads="1"/>
          </p:cNvSpPr>
          <p:nvPr/>
        </p:nvSpPr>
        <p:spPr bwMode="auto">
          <a:xfrm>
            <a:off x="1368000" y="49291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Азиаты</a:t>
            </a: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120000" y="259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12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7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728000" y="3240088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164000" y="2411413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Марсиане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3" name="Oval 9"/>
          <p:cNvSpPr>
            <a:spLocks noChangeAspect="1" noChangeArrowheads="1"/>
          </p:cNvSpPr>
          <p:nvPr/>
        </p:nvSpPr>
        <p:spPr bwMode="auto">
          <a:xfrm>
            <a:off x="1512000" y="5328000"/>
            <a:ext cx="899999" cy="90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Японцы</a:t>
            </a:r>
            <a:r>
              <a:rPr lang="ru-RU" sz="1400" dirty="0">
                <a:solidFill>
                  <a:srgbClr val="0000CC"/>
                </a:solidFill>
              </a:rPr>
              <a:t/>
            </a:r>
            <a:br>
              <a:rPr lang="ru-RU" sz="1400" dirty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6336000" y="2988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76" name="Oval 12"/>
          <p:cNvSpPr>
            <a:spLocks noChangeAspect="1" noChangeArrowheads="1"/>
          </p:cNvSpPr>
          <p:nvPr/>
        </p:nvSpPr>
        <p:spPr bwMode="auto">
          <a:xfrm>
            <a:off x="1224000" y="5760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540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572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9" name="Text Box 15"/>
          <p:cNvSpPr txBox="1">
            <a:spLocks noChangeArrowheads="1"/>
          </p:cNvSpPr>
          <p:nvPr/>
        </p:nvSpPr>
        <p:spPr bwMode="auto">
          <a:xfrm>
            <a:off x="540000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243457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 </a:t>
            </a:r>
            <a:r>
              <a:rPr lang="ru-RU" sz="1400" dirty="0" smtClean="0">
                <a:solidFill>
                  <a:srgbClr val="FF66FF"/>
                </a:solidFill>
              </a:rPr>
              <a:t>смертен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4392000" y="3600000"/>
            <a:ext cx="302050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марсианин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марсианин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808000" y="4932000"/>
            <a:ext cx="288835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японец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азиат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японцы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азиаты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ii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9 4.44136E-7 L 0.00052 0.0018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23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7 0.00185 L 3.33333E-6 4.44136E-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2" grpId="0" animBg="1"/>
      <p:bldP spid="523272" grpId="1" animBg="1"/>
      <p:bldP spid="523273" grpId="0" animBg="1"/>
      <p:bldP spid="523273" grpId="1" animBg="1"/>
      <p:bldP spid="523276" grpId="0" animBg="1"/>
      <p:bldP spid="523276" grpId="1" animBg="1"/>
      <p:bldP spid="523276" grpId="2" animBg="1"/>
      <p:bldP spid="523276" grpId="3" animBg="1"/>
      <p:bldP spid="523276" grpId="4" animBg="1"/>
      <p:bldP spid="21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не суть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 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800" dirty="0" smtClean="0">
              <a:solidFill>
                <a:srgbClr val="0000FF"/>
              </a:solidFill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1463" y="28080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  средний термин</a:t>
            </a: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800" dirty="0" smtClean="0">
              <a:solidFill>
                <a:srgbClr val="0000FF"/>
              </a:solidFill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360000" y="2556000"/>
            <a:ext cx="3348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800"/>
              </a:spcBef>
              <a:spcAft>
                <a:spcPts val="6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Модусы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первой фигуры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B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RB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L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NT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D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II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 smtClean="0">
                <a:latin typeface="+mn-lt"/>
              </a:rPr>
              <a:t>F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IO</a:t>
            </a:r>
            <a:endParaRPr lang="ru-RU" sz="1600" kern="0" dirty="0" smtClean="0">
              <a:solidFill>
                <a:srgbClr val="00FFFF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Ослабленные модусы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B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RB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I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L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NT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5076000"/>
            <a:ext cx="410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en-US" sz="1600" dirty="0" smtClean="0"/>
              <a:t> </a:t>
            </a:r>
            <a:r>
              <a:rPr lang="ru-RU" sz="1600" dirty="0" smtClean="0"/>
              <a:t>посылки </a:t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частноутвердительной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ru-RU" sz="1600" dirty="0" smtClean="0"/>
              <a:t> даёт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частноотрицательный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Оба крайних термина </a:t>
            </a:r>
            <a:br>
              <a:rPr lang="ru-RU" dirty="0" smtClean="0"/>
            </a:br>
            <a:r>
              <a:rPr lang="ru-RU" dirty="0" smtClean="0"/>
              <a:t>занимают в </a:t>
            </a:r>
            <a:r>
              <a:rPr lang="ru-RU" dirty="0"/>
              <a:t>посылках </a:t>
            </a:r>
            <a:r>
              <a:rPr lang="ru-RU" dirty="0" smtClean="0">
                <a:solidFill>
                  <a:srgbClr val="00FFFF"/>
                </a:solidFill>
              </a:rPr>
              <a:t>те же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позиции</a:t>
            </a:r>
            <a:r>
              <a:rPr lang="ru-RU" dirty="0" smtClean="0"/>
              <a:t>, что </a:t>
            </a:r>
            <a:r>
              <a:rPr lang="ru-RU" dirty="0"/>
              <a:t>и в выводе.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58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1" grpId="0" animBg="1"/>
      <p:bldP spid="447503" grpId="0" animBg="1"/>
      <p:bldP spid="447490" grpId="0" animBg="1"/>
      <p:bldP spid="447502" grpId="0" animBg="1"/>
      <p:bldP spid="1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0982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2" name="Oval 8"/>
          <p:cNvSpPr>
            <a:spLocks noChangeAspect="1" noChangeArrowheads="1"/>
          </p:cNvSpPr>
          <p:nvPr/>
        </p:nvSpPr>
        <p:spPr bwMode="auto">
          <a:xfrm>
            <a:off x="1368000" y="49291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400" dirty="0">
                <a:solidFill>
                  <a:srgbClr val="0000CC"/>
                </a:solidFill>
              </a:rPr>
              <a:t>        </a:t>
            </a:r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120000" y="259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12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r>
              <a:rPr lang="ru-RU" sz="2400" dirty="0">
                <a:solidFill>
                  <a:srgbClr val="0000CC"/>
                </a:solidFill>
              </a:rPr>
              <a:t/>
            </a:r>
            <a:br>
              <a:rPr lang="ru-RU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728000" y="3240088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164000" y="2409825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3" name="Oval 9"/>
          <p:cNvSpPr>
            <a:spLocks noChangeAspect="1" noChangeArrowheads="1"/>
          </p:cNvSpPr>
          <p:nvPr/>
        </p:nvSpPr>
        <p:spPr bwMode="auto">
          <a:xfrm>
            <a:off x="1476000" y="5328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4" name="Oval 10"/>
          <p:cNvSpPr>
            <a:spLocks noChangeAspect="1" noChangeArrowheads="1"/>
          </p:cNvSpPr>
          <p:nvPr/>
        </p:nvSpPr>
        <p:spPr bwMode="auto">
          <a:xfrm>
            <a:off x="6120000" y="5112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6336000" y="2988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6" name="Oval 12"/>
          <p:cNvSpPr>
            <a:spLocks noChangeAspect="1" noChangeArrowheads="1"/>
          </p:cNvSpPr>
          <p:nvPr/>
        </p:nvSpPr>
        <p:spPr bwMode="auto">
          <a:xfrm>
            <a:off x="1224000" y="5760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   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540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572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9" name="Text Box 15"/>
          <p:cNvSpPr txBox="1">
            <a:spLocks noChangeArrowheads="1"/>
          </p:cNvSpPr>
          <p:nvPr/>
        </p:nvSpPr>
        <p:spPr bwMode="auto">
          <a:xfrm>
            <a:off x="540000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80" name="Text Box 16"/>
          <p:cNvSpPr txBox="1">
            <a:spLocks noChangeArrowheads="1"/>
          </p:cNvSpPr>
          <p:nvPr/>
        </p:nvSpPr>
        <p:spPr bwMode="auto">
          <a:xfrm>
            <a:off x="5724000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81" name="Oval 17"/>
          <p:cNvSpPr>
            <a:spLocks noChangeAspect="1" noChangeArrowheads="1"/>
          </p:cNvSpPr>
          <p:nvPr/>
        </p:nvSpPr>
        <p:spPr bwMode="auto">
          <a:xfrm>
            <a:off x="6840000" y="5472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   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82" name="Oval 18"/>
          <p:cNvSpPr>
            <a:spLocks noChangeAspect="1" noChangeArrowheads="1"/>
          </p:cNvSpPr>
          <p:nvPr/>
        </p:nvSpPr>
        <p:spPr bwMode="auto">
          <a:xfrm>
            <a:off x="7164000" y="4932000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182780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92000" y="3492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08000" y="4932000"/>
            <a:ext cx="2181366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92000" y="6012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0.14618 0.00185 " pathEditMode="relative" rAng="0" ptsTypes="AA">
                                      <p:cBhvr>
                                        <p:cTn id="30" dur="2000" spd="-100000" fill="hold"/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95 4.44136E-7 L 0.00069 4.44136E-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4" grpId="0" animBg="1"/>
      <p:bldP spid="523280" grpId="0"/>
      <p:bldP spid="523281" grpId="0" animBg="1"/>
      <p:bldP spid="523281" grpId="1" animBg="1"/>
      <p:bldP spid="523281" grpId="2" animBg="1"/>
      <p:bldP spid="523281" grpId="3" animBg="1"/>
      <p:bldP spid="523282" grpId="0" animBg="1"/>
      <p:bldP spid="523282" grpId="1" animBg="1"/>
      <p:bldP spid="2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000" y="3852000"/>
            <a:ext cx="8928000" cy="280800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ru-RU" sz="1600" b="1" dirty="0" smtClean="0">
                <a:solidFill>
                  <a:schemeClr val="accent3"/>
                </a:solidFill>
              </a:rPr>
              <a:t>Аксиома силлогизма определяет логическое отношение между классами </a:t>
            </a:r>
            <a:r>
              <a:rPr lang="ru-RU" sz="1600" b="1" dirty="0" smtClean="0">
                <a:solidFill>
                  <a:schemeClr val="bg1"/>
                </a:solidFill>
              </a:rPr>
              <a:t>(</a:t>
            </a:r>
            <a:r>
              <a:rPr lang="ru-RU" sz="1600" b="1" dirty="0" smtClean="0">
                <a:solidFill>
                  <a:srgbClr val="FFFF00"/>
                </a:solidFill>
              </a:rPr>
              <a:t>родами</a:t>
            </a:r>
            <a:r>
              <a:rPr lang="ru-RU" sz="1600" b="1" dirty="0" smtClean="0">
                <a:solidFill>
                  <a:schemeClr val="bg1"/>
                </a:solidFill>
              </a:rPr>
              <a:t>) </a:t>
            </a:r>
            <a:r>
              <a:rPr lang="ru-RU" sz="1600" b="1" dirty="0" smtClean="0">
                <a:solidFill>
                  <a:schemeClr val="accent3"/>
                </a:solidFill>
              </a:rPr>
              <a:t>и их подклассами</a:t>
            </a:r>
            <a:r>
              <a:rPr lang="ru-RU" sz="1600" b="1" dirty="0" smtClean="0">
                <a:solidFill>
                  <a:schemeClr val="bg1"/>
                </a:solidFill>
              </a:rPr>
              <a:t> (</a:t>
            </a:r>
            <a:r>
              <a:rPr lang="ru-RU" sz="1600" b="1" dirty="0" smtClean="0">
                <a:solidFill>
                  <a:srgbClr val="FFFF00"/>
                </a:solidFill>
              </a:rPr>
              <a:t>видами</a:t>
            </a:r>
            <a:r>
              <a:rPr lang="ru-RU" sz="1600" b="1" dirty="0" smtClean="0">
                <a:solidFill>
                  <a:schemeClr val="bg1"/>
                </a:solidFill>
              </a:rPr>
              <a:t>) </a:t>
            </a:r>
            <a:r>
              <a:rPr lang="ru-RU" sz="1600" b="1" dirty="0" smtClean="0">
                <a:solidFill>
                  <a:schemeClr val="accent3"/>
                </a:solidFill>
              </a:rPr>
              <a:t>как отношение </a:t>
            </a:r>
            <a:r>
              <a:rPr lang="ru-RU" sz="1600" b="1" dirty="0" smtClean="0">
                <a:solidFill>
                  <a:srgbClr val="FFFF00"/>
                </a:solidFill>
              </a:rPr>
              <a:t>подчинения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ru-RU" sz="1600" b="1" dirty="0" smtClean="0">
                <a:solidFill>
                  <a:schemeClr val="accent3"/>
                </a:solidFill>
              </a:rPr>
              <a:t>Аксиома, собственно, и представляет собой часть определения </a:t>
            </a:r>
            <a:br>
              <a:rPr lang="ru-RU" sz="1600" b="1" dirty="0" smtClean="0">
                <a:solidFill>
                  <a:schemeClr val="accent3"/>
                </a:solidFill>
              </a:rPr>
            </a:br>
            <a:r>
              <a:rPr lang="ru-RU" sz="1600" b="1" dirty="0" smtClean="0">
                <a:solidFill>
                  <a:schemeClr val="accent3"/>
                </a:solidFill>
              </a:rPr>
              <a:t>отношения </a:t>
            </a:r>
            <a:r>
              <a:rPr lang="ru-RU" sz="1600" b="1" dirty="0" smtClean="0">
                <a:solidFill>
                  <a:srgbClr val="FFFF00"/>
                </a:solidFill>
              </a:rPr>
              <a:t>подчинения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chemeClr val="accent3"/>
                </a:solidFill>
              </a:rPr>
              <a:t> а именно, что из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b="1" dirty="0" smtClean="0">
                <a:solidFill>
                  <a:schemeClr val="accent3"/>
                </a:solidFill>
              </a:rPr>
              <a:t> </a:t>
            </a:r>
            <a:br>
              <a:rPr lang="ru-RU" sz="1600" b="1" dirty="0" smtClean="0">
                <a:solidFill>
                  <a:schemeClr val="accent3"/>
                </a:solidFill>
              </a:rPr>
            </a:br>
            <a:r>
              <a:rPr lang="ru-RU" sz="1600" b="1" dirty="0" smtClean="0">
                <a:solidFill>
                  <a:srgbClr val="FF9966"/>
                </a:solidFill>
              </a:rPr>
              <a:t>подчиняющего</a:t>
            </a:r>
            <a:r>
              <a:rPr lang="ru-RU" sz="1600" b="1" dirty="0" smtClean="0">
                <a:solidFill>
                  <a:schemeClr val="accent3"/>
                </a:solidFill>
              </a:rPr>
              <a:t> суждения </a:t>
            </a:r>
            <a:r>
              <a:rPr lang="ru-RU" sz="1600" b="1" dirty="0" smtClean="0">
                <a:solidFill>
                  <a:srgbClr val="00FFFF"/>
                </a:solidFill>
              </a:rPr>
              <a:t>следует</a:t>
            </a:r>
            <a:r>
              <a:rPr lang="ru-RU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rgbClr val="FF9966"/>
                </a:solidFill>
              </a:rPr>
              <a:t>подчинённого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ru-RU" sz="1600" b="1" dirty="0" smtClean="0">
                <a:solidFill>
                  <a:schemeClr val="accent3"/>
                </a:solidFill>
              </a:rPr>
              <a:t>Хотя в самой аксиоме эта мысль напрямую не формулируется, следует помнить, что из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rgbClr val="FF9966"/>
                </a:solidFill>
              </a:rPr>
              <a:t>подчинённого</a:t>
            </a:r>
            <a:r>
              <a:rPr lang="ru-RU" sz="1600" b="1" dirty="0" smtClean="0">
                <a:solidFill>
                  <a:schemeClr val="accent3"/>
                </a:solidFill>
              </a:rPr>
              <a:t> суждения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rgbClr val="FF9966"/>
                </a:solidFill>
              </a:rPr>
              <a:t>подчиняющего</a:t>
            </a:r>
            <a:r>
              <a:rPr lang="ru-RU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не следует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  <a:r>
              <a:rPr lang="ru-RU" sz="1600" b="1" dirty="0" smtClean="0">
                <a:solidFill>
                  <a:srgbClr val="00FFFF"/>
                </a:solidFill>
              </a:rPr>
              <a:t> </a:t>
            </a:r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ru-RU" sz="1600" b="1" dirty="0" smtClean="0">
                <a:solidFill>
                  <a:schemeClr val="accent3"/>
                </a:solidFill>
              </a:rPr>
              <a:t>Поэтому утверждать (или отрицать) относительно каждого элемента множества (класса) то, что утверждается (или отрицается) относительно всех (или некоторых) элементов какого-то из его подмножеств (подклассов), </a:t>
            </a:r>
            <a:r>
              <a:rPr lang="ru-RU" sz="1600" b="1" dirty="0" smtClean="0">
                <a:solidFill>
                  <a:srgbClr val="FF66FF"/>
                </a:solidFill>
              </a:rPr>
              <a:t>некорректно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ru-RU" sz="1600" b="1" dirty="0" smtClean="0">
                <a:solidFill>
                  <a:schemeClr val="accent3"/>
                </a:solidFill>
              </a:rPr>
              <a:t>Другими словами, </a:t>
            </a:r>
            <a:r>
              <a:rPr lang="ru-RU" sz="1600" b="1" dirty="0" smtClean="0">
                <a:solidFill>
                  <a:srgbClr val="00FFFF"/>
                </a:solidFill>
              </a:rPr>
              <a:t>аксиома силлогизма необратима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11560" y="189000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Аксиома категорического силлогизма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044000" y="1512000"/>
            <a:ext cx="7056000" cy="216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dirty="0">
                <a:solidFill>
                  <a:srgbClr val="0000CC"/>
                </a:solidFill>
              </a:rPr>
              <a:t>Всё, что утверждается (или </a:t>
            </a:r>
            <a:r>
              <a:rPr lang="ru-RU" dirty="0" smtClean="0">
                <a:solidFill>
                  <a:srgbClr val="0000CC"/>
                </a:solidFill>
              </a:rPr>
              <a:t>отрицается) относительно </a:t>
            </a:r>
            <a:r>
              <a:rPr lang="ru-RU" dirty="0">
                <a:solidFill>
                  <a:srgbClr val="FF0000"/>
                </a:solidFill>
              </a:rPr>
              <a:t>каждого </a:t>
            </a:r>
            <a:r>
              <a:rPr lang="ru-RU" dirty="0" smtClean="0">
                <a:solidFill>
                  <a:srgbClr val="FF0000"/>
                </a:solidFill>
              </a:rPr>
              <a:t>элемента данного </a:t>
            </a:r>
            <a:r>
              <a:rPr lang="ru-RU" dirty="0">
                <a:solidFill>
                  <a:srgbClr val="FF0000"/>
                </a:solidFill>
              </a:rPr>
              <a:t>множества (класса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  <a:r>
              <a:rPr lang="ru-RU" dirty="0" smtClean="0">
                <a:solidFill>
                  <a:srgbClr val="0000CC"/>
                </a:solidFill>
              </a:rPr>
              <a:t>, утверждается </a:t>
            </a:r>
            <a:r>
              <a:rPr lang="ru-RU" dirty="0">
                <a:solidFill>
                  <a:srgbClr val="0000CC"/>
                </a:solidFill>
              </a:rPr>
              <a:t>(или </a:t>
            </a:r>
            <a:r>
              <a:rPr lang="ru-RU" dirty="0" smtClean="0">
                <a:solidFill>
                  <a:srgbClr val="0000CC"/>
                </a:solidFill>
              </a:rPr>
              <a:t>отрицается) относительно 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каждого элемента любого </a:t>
            </a:r>
            <a:r>
              <a:rPr lang="ru-RU" dirty="0">
                <a:solidFill>
                  <a:srgbClr val="FF0000"/>
                </a:solidFill>
              </a:rPr>
              <a:t>подмножества (</a:t>
            </a:r>
            <a:r>
              <a:rPr lang="ru-RU" dirty="0" smtClean="0">
                <a:solidFill>
                  <a:srgbClr val="FF0000"/>
                </a:solidFill>
              </a:rPr>
              <a:t>подкласса)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>данного </a:t>
            </a:r>
            <a:r>
              <a:rPr lang="ru-RU" dirty="0">
                <a:solidFill>
                  <a:srgbClr val="0000CC"/>
                </a:solidFill>
              </a:rPr>
              <a:t>множества (класса).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11413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Смертные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2" name="Oval 8"/>
          <p:cNvSpPr>
            <a:spLocks noChangeAspect="1" noChangeArrowheads="1"/>
          </p:cNvSpPr>
          <p:nvPr/>
        </p:nvSpPr>
        <p:spPr bwMode="auto">
          <a:xfrm>
            <a:off x="1368000" y="49291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Азиаты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120000" y="259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12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7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Люди</a:t>
            </a: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728000" y="3240088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164000" y="2411413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Марсиане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3" name="Oval 9"/>
          <p:cNvSpPr>
            <a:spLocks noChangeAspect="1" noChangeArrowheads="1"/>
          </p:cNvSpPr>
          <p:nvPr/>
        </p:nvSpPr>
        <p:spPr bwMode="auto">
          <a:xfrm>
            <a:off x="1512000" y="5328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Японцы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74" name="Oval 10"/>
          <p:cNvSpPr>
            <a:spLocks noChangeAspect="1" noChangeArrowheads="1"/>
          </p:cNvSpPr>
          <p:nvPr/>
        </p:nvSpPr>
        <p:spPr bwMode="auto">
          <a:xfrm>
            <a:off x="6120000" y="5112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Греки</a:t>
            </a: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r>
              <a:rPr lang="ru-RU" sz="1600" dirty="0">
                <a:solidFill>
                  <a:srgbClr val="0000CC"/>
                </a:solidFill>
              </a:rPr>
              <a:t/>
            </a:r>
            <a:br>
              <a:rPr lang="ru-RU" sz="1600" dirty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6336000" y="2988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76" name="Oval 12"/>
          <p:cNvSpPr>
            <a:spLocks noChangeAspect="1" noChangeArrowheads="1"/>
          </p:cNvSpPr>
          <p:nvPr/>
        </p:nvSpPr>
        <p:spPr bwMode="auto">
          <a:xfrm>
            <a:off x="1224000" y="5760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540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572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9" name="Text Box 15"/>
          <p:cNvSpPr txBox="1">
            <a:spLocks noChangeArrowheads="1"/>
          </p:cNvSpPr>
          <p:nvPr/>
        </p:nvSpPr>
        <p:spPr bwMode="auto">
          <a:xfrm>
            <a:off x="540000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80" name="Text Box 16"/>
          <p:cNvSpPr txBox="1">
            <a:spLocks noChangeArrowheads="1"/>
          </p:cNvSpPr>
          <p:nvPr/>
        </p:nvSpPr>
        <p:spPr bwMode="auto">
          <a:xfrm>
            <a:off x="5724000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82" name="Oval 18"/>
          <p:cNvSpPr>
            <a:spLocks noChangeAspect="1" noChangeArrowheads="1"/>
          </p:cNvSpPr>
          <p:nvPr/>
        </p:nvSpPr>
        <p:spPr bwMode="auto">
          <a:xfrm>
            <a:off x="7164000" y="4932000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Немцы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81" name="Oval 17"/>
          <p:cNvSpPr>
            <a:spLocks noChangeAspect="1" noChangeArrowheads="1"/>
          </p:cNvSpPr>
          <p:nvPr/>
        </p:nvSpPr>
        <p:spPr bwMode="auto">
          <a:xfrm>
            <a:off x="6840000" y="5472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243457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смертен.</a:t>
            </a:r>
            <a:endParaRPr lang="en-US" sz="14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человек.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 </a:t>
            </a:r>
            <a:r>
              <a:rPr lang="ru-RU" sz="1400" dirty="0" smtClean="0">
                <a:solidFill>
                  <a:srgbClr val="FF66FF"/>
                </a:solidFill>
              </a:rPr>
              <a:t>смертен.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92000" y="3600000"/>
            <a:ext cx="3020507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марсианин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марсианин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4140000" y="6012000"/>
            <a:ext cx="2957541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греки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немцы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7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первой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io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08000" y="4932000"/>
            <a:ext cx="288835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японец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азиат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японцы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азиаты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0.14618 0.00185 " pathEditMode="relative" rAng="0" ptsTypes="AA">
                                      <p:cBhvr>
                                        <p:cTn id="25" dur="2000" spd="-100000" fill="hold"/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95 4.44136E-7 L 0.00069 4.44136E-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4" grpId="0" animBg="1"/>
      <p:bldP spid="523274" grpId="1" animBg="1"/>
      <p:bldP spid="523282" grpId="0" animBg="1"/>
      <p:bldP spid="523282" grpId="1" animBg="1"/>
      <p:bldP spid="523281" grpId="0" animBg="1"/>
      <p:bldP spid="523281" grpId="1" animBg="1"/>
      <p:bldP spid="523281" grpId="2" animBg="1"/>
      <p:bldP spid="523281" grpId="3" animBg="1"/>
      <p:bldP spid="523281" grpId="4" animBg="1"/>
      <p:bldP spid="22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6" name="Text Box 4"/>
          <p:cNvSpPr txBox="1">
            <a:spLocks noChangeArrowheads="1"/>
          </p:cNvSpPr>
          <p:nvPr/>
        </p:nvSpPr>
        <p:spPr bwMode="auto">
          <a:xfrm>
            <a:off x="1440000" y="2340000"/>
            <a:ext cx="6264000" cy="1872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Паралогизм 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(</a:t>
            </a:r>
            <a:r>
              <a:rPr lang="ru-RU" b="1" i="1" dirty="0">
                <a:solidFill>
                  <a:schemeClr val="bg1"/>
                </a:solidFill>
              </a:rPr>
              <a:t>греч</a:t>
            </a:r>
            <a:r>
              <a:rPr lang="ru-RU" b="1" dirty="0">
                <a:solidFill>
                  <a:schemeClr val="bg1"/>
                </a:solidFill>
              </a:rPr>
              <a:t>. </a:t>
            </a:r>
            <a:r>
              <a:rPr lang="ru-RU" sz="2100" b="1" dirty="0">
                <a:solidFill>
                  <a:srgbClr val="00FF00"/>
                </a:solidFill>
                <a:latin typeface="Times New Roman" pitchFamily="18" charset="0"/>
              </a:rPr>
              <a:t>παραλογισμος</a:t>
            </a:r>
            <a:r>
              <a:rPr lang="ru-RU" b="1" dirty="0" smtClean="0">
                <a:latin typeface="Times New Roman" pitchFamily="18" charset="0"/>
              </a:rPr>
              <a:t>,</a:t>
            </a:r>
            <a:r>
              <a:rPr lang="ru-RU" b="1" dirty="0" smtClean="0">
                <a:solidFill>
                  <a:srgbClr val="00FF00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неправильное рассуждение</a:t>
            </a:r>
            <a:r>
              <a:rPr lang="ru-RU" b="1" dirty="0">
                <a:solidFill>
                  <a:schemeClr val="bg1"/>
                </a:solidFill>
              </a:rPr>
              <a:t>) </a:t>
            </a:r>
            <a:r>
              <a:rPr lang="ru-RU" b="1" dirty="0" smtClean="0">
                <a:solidFill>
                  <a:schemeClr val="bg1"/>
                </a:solidFill>
              </a:rPr>
              <a:t>– 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логическая </a:t>
            </a:r>
            <a:r>
              <a:rPr lang="ru-RU" b="1" dirty="0" smtClean="0">
                <a:solidFill>
                  <a:schemeClr val="bg1"/>
                </a:solidFill>
              </a:rPr>
              <a:t>ошибка в </a:t>
            </a:r>
            <a:r>
              <a:rPr lang="ru-RU" b="1" dirty="0">
                <a:solidFill>
                  <a:schemeClr val="bg1"/>
                </a:solidFill>
              </a:rPr>
              <a:t>умозаключении</a:t>
            </a:r>
            <a:r>
              <a:rPr lang="ru-RU" b="1" dirty="0" smtClean="0">
                <a:solidFill>
                  <a:schemeClr val="bg1"/>
                </a:solidFill>
              </a:rPr>
              <a:t>, 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происшедшая непреднамеренно 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вследствие </a:t>
            </a:r>
            <a:r>
              <a:rPr lang="ru-RU" b="1" dirty="0" smtClean="0">
                <a:solidFill>
                  <a:schemeClr val="bg1"/>
                </a:solidFill>
              </a:rPr>
              <a:t>нарушения законов </a:t>
            </a:r>
            <a:r>
              <a:rPr lang="ru-RU" b="1" dirty="0">
                <a:solidFill>
                  <a:schemeClr val="bg1"/>
                </a:solidFill>
              </a:rPr>
              <a:t>и правил </a:t>
            </a:r>
            <a:r>
              <a:rPr lang="ru-RU" b="1" dirty="0" smtClean="0">
                <a:solidFill>
                  <a:schemeClr val="bg1"/>
                </a:solidFill>
              </a:rPr>
              <a:t>логики.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lvl="0"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категорической силлогистики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0982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126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2000" y="2412000"/>
            <a:ext cx="2677400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2484000" y="3132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84000" y="2952000"/>
            <a:ext cx="792000" cy="791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rot="-1800000"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31 -3.3796E-6 L 0.00018 -3.3796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4 0 " pathEditMode="relative" ptsTypes="AA">
                                      <p:cBhvr>
                                        <p:cTn id="41" dur="2000" spd="-100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8" grpId="0" animBg="1"/>
      <p:bldP spid="523268" grpId="1" animBg="1"/>
      <p:bldP spid="523277" grpId="0"/>
      <p:bldP spid="19" grpId="0" build="p"/>
      <p:bldP spid="523270" grpId="0" animBg="1"/>
      <p:bldP spid="523270" grpId="1" animBg="1"/>
      <p:bldP spid="523270" grpId="2" animBg="1"/>
      <p:bldP spid="523270" grpId="3" animBg="1"/>
      <p:bldP spid="523270" grpId="4" animBg="1"/>
      <p:bldP spid="523269" grpId="0" animBg="1"/>
      <p:bldP spid="523269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152000" y="2664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Люди</a:t>
            </a:r>
            <a:r>
              <a:rPr lang="en-US" sz="2000" dirty="0" smtClean="0">
                <a:solidFill>
                  <a:srgbClr val="0000CC"/>
                </a:solidFill>
              </a:rPr>
              <a:t/>
            </a:r>
            <a:br>
              <a:rPr lang="en-US" sz="2000" dirty="0" smtClean="0">
                <a:solidFill>
                  <a:srgbClr val="0000CC"/>
                </a:solidFill>
              </a:rPr>
            </a:br>
            <a:r>
              <a:rPr lang="en-US" sz="2000" dirty="0" smtClean="0">
                <a:solidFill>
                  <a:srgbClr val="0000CC"/>
                </a:solidFill>
              </a:rPr>
              <a:t/>
            </a:r>
            <a:br>
              <a:rPr lang="en-US" sz="2000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32000" y="1692000"/>
            <a:ext cx="3249223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en-US" sz="1400" dirty="0" smtClean="0"/>
              <a:t> </a:t>
            </a:r>
            <a:r>
              <a:rPr lang="ru-RU" sz="1400" dirty="0" smtClean="0"/>
              <a:t>также не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2016000" y="3096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9" name="Oval 6"/>
          <p:cNvSpPr>
            <a:spLocks noChangeAspect="1" noChangeArrowheads="1"/>
          </p:cNvSpPr>
          <p:nvPr/>
        </p:nvSpPr>
        <p:spPr bwMode="auto">
          <a:xfrm>
            <a:off x="540000" y="3168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Гуси</a:t>
            </a: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260000" y="3168000"/>
            <a:ext cx="720001" cy="72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Немцы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31 -3.3796E-6 L 0.00018 -3.3796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084 0 " pathEditMode="relative" ptsTypes="AA">
                                      <p:cBhvr>
                                        <p:cTn id="43" dur="2000" spd="-100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44 0 " pathEditMode="relative" ptsTypes="AA">
                                      <p:cBhvr>
                                        <p:cTn id="70" dur="2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8" grpId="0" animBg="1"/>
      <p:bldP spid="523268" grpId="1" animBg="1"/>
      <p:bldP spid="523268" grpId="2" animBg="1"/>
      <p:bldP spid="19" grpId="0" build="p"/>
      <p:bldP spid="523270" grpId="0" animBg="1"/>
      <p:bldP spid="523270" grpId="1" animBg="1"/>
      <p:bldP spid="523270" grpId="2" animBg="1"/>
      <p:bldP spid="523270" grpId="3" animBg="1"/>
      <p:bldP spid="523270" grpId="4" animBg="1"/>
      <p:bldP spid="29" grpId="0" animBg="1"/>
      <p:bldP spid="29" grpId="1" animBg="1"/>
      <p:bldP spid="29" grpId="2" animBg="1"/>
      <p:bldP spid="29" grpId="3" animBg="1"/>
      <p:bldP spid="29" grpId="4" animBg="1"/>
      <p:bldP spid="523269" grpId="0" animBg="1"/>
      <p:bldP spid="523269" grpId="1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5976000" y="252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164000" y="2409825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0982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84000" y="2952000"/>
            <a:ext cx="792000" cy="791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7020000" y="2844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126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644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2000" y="2412000"/>
            <a:ext cx="2677400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0000" y="3276000"/>
            <a:ext cx="466288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2484000" y="3132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cxnSp>
        <p:nvCxnSpPr>
          <p:cNvPr id="15" name="Прямая соединительная линия 14"/>
          <p:cNvCxnSpPr>
            <a:cxnSpLocks noChangeShapeType="1"/>
          </p:cNvCxnSpPr>
          <p:nvPr/>
        </p:nvCxnSpPr>
        <p:spPr bwMode="auto">
          <a:xfrm rot="-1800000"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3" name="Прямая соединительная линия 22"/>
          <p:cNvCxnSpPr>
            <a:cxnSpLocks noChangeShapeType="1"/>
          </p:cNvCxnSpPr>
          <p:nvPr/>
        </p:nvCxnSpPr>
        <p:spPr bwMode="auto">
          <a:xfrm rot="-1800000"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sp>
        <p:nvSpPr>
          <p:cNvPr id="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5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09 -3.3796E-6 L -0.00365 -3.3796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6" grpId="0" animBg="1"/>
      <p:bldP spid="523266" grpId="1" animBg="1"/>
      <p:bldP spid="523271" grpId="0" animBg="1"/>
      <p:bldP spid="523271" grpId="1" animBg="1"/>
      <p:bldP spid="523275" grpId="0" animBg="1"/>
      <p:bldP spid="523275" grpId="1" animBg="1"/>
      <p:bldP spid="523275" grpId="2" animBg="1"/>
      <p:bldP spid="523275" grpId="3" animBg="1"/>
      <p:bldP spid="523275" grpId="4" animBg="1"/>
      <p:bldP spid="523278" grpId="0"/>
      <p:bldP spid="20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11"/>
          <p:cNvSpPr>
            <a:spLocks noChangeAspect="1" noChangeArrowheads="1"/>
          </p:cNvSpPr>
          <p:nvPr/>
        </p:nvSpPr>
        <p:spPr bwMode="auto">
          <a:xfrm>
            <a:off x="5760000" y="2304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Гуси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372000" y="2196000"/>
            <a:ext cx="864000" cy="86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Слоны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344000" y="2088000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Рыбы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152000" y="2664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Люди</a:t>
            </a:r>
            <a:r>
              <a:rPr lang="en-US" sz="2000" dirty="0" smtClean="0">
                <a:solidFill>
                  <a:srgbClr val="0000CC"/>
                </a:solidFill>
              </a:rPr>
              <a:t/>
            </a:r>
            <a:br>
              <a:rPr lang="en-US" sz="2000" dirty="0" smtClean="0">
                <a:solidFill>
                  <a:srgbClr val="0000CC"/>
                </a:solidFill>
              </a:rPr>
            </a:br>
            <a:r>
              <a:rPr lang="en-US" sz="2000" dirty="0" smtClean="0">
                <a:solidFill>
                  <a:srgbClr val="0000CC"/>
                </a:solidFill>
              </a:rPr>
              <a:t/>
            </a:r>
            <a:br>
              <a:rPr lang="en-US" sz="2000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7668000" y="2628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Щуки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32000" y="1692000"/>
            <a:ext cx="322998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en-US" sz="1400" dirty="0" smtClean="0"/>
              <a:t> </a:t>
            </a:r>
            <a:r>
              <a:rPr lang="ru-RU" sz="1400" dirty="0" smtClean="0"/>
              <a:t>также не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04000" y="2880000"/>
            <a:ext cx="4662880" cy="1255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слон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FFFF00"/>
                </a:solidFill>
              </a:rPr>
              <a:t>щука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слон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ни одна </a:t>
            </a:r>
            <a:r>
              <a:rPr lang="ru-RU" sz="1400" dirty="0" smtClean="0">
                <a:solidFill>
                  <a:srgbClr val="FFFF00"/>
                </a:solidFill>
              </a:rPr>
              <a:t>щука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>
                <a:solidFill>
                  <a:schemeClr val="accent3"/>
                </a:solidFill>
              </a:rPr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>
                <a:solidFill>
                  <a:schemeClr val="accent3"/>
                </a:solidFill>
              </a:rPr>
              <a:t>Но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ru-RU" sz="1400" dirty="0" smtClean="0">
                <a:solidFill>
                  <a:schemeClr val="accent3"/>
                </a:solidFill>
              </a:rPr>
              <a:t> также не </a:t>
            </a:r>
            <a:r>
              <a:rPr lang="ru-RU" sz="1400" dirty="0" smtClean="0">
                <a:solidFill>
                  <a:srgbClr val="00FF00"/>
                </a:solidFill>
              </a:rPr>
              <a:t>слон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ни один</a:t>
            </a:r>
            <a:r>
              <a:rPr lang="ru-RU" sz="1400" dirty="0" smtClean="0">
                <a:solidFill>
                  <a:srgbClr val="FFFF00"/>
                </a:solidFill>
              </a:rPr>
              <a:t> гусь</a:t>
            </a:r>
            <a:r>
              <a:rPr lang="ru-RU" sz="1400" dirty="0" smtClean="0">
                <a:solidFill>
                  <a:schemeClr val="accent3"/>
                </a:solidFill>
              </a:rPr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2016000" y="3096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9" name="Oval 6"/>
          <p:cNvSpPr>
            <a:spLocks noChangeAspect="1" noChangeArrowheads="1"/>
          </p:cNvSpPr>
          <p:nvPr/>
        </p:nvSpPr>
        <p:spPr bwMode="auto">
          <a:xfrm>
            <a:off x="540000" y="3168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Гуси</a:t>
            </a: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260000" y="3168000"/>
            <a:ext cx="720001" cy="72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Немцы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5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09 -3.3796E-6 L -0.00365 -3.3796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882 0 " pathEditMode="relative" ptsTypes="AA">
                                      <p:cBhvr>
                                        <p:cTn id="66" dur="2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0" grpId="2" animBg="1"/>
      <p:bldP spid="30" grpId="3" animBg="1"/>
      <p:bldP spid="30" grpId="4" animBg="1"/>
      <p:bldP spid="523266" grpId="0" animBg="1"/>
      <p:bldP spid="523266" grpId="1" animBg="1"/>
      <p:bldP spid="523271" grpId="0" animBg="1"/>
      <p:bldP spid="523271" grpId="1" animBg="1"/>
      <p:bldP spid="523275" grpId="0" animBg="1"/>
      <p:bldP spid="523275" grpId="1" animBg="1"/>
      <p:bldP spid="523275" grpId="2" animBg="1"/>
      <p:bldP spid="523275" grpId="3" animBg="1"/>
      <p:bldP spid="523275" grpId="4" animBg="1"/>
      <p:bldP spid="20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5976000" y="252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164000" y="2409825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0982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2" name="Oval 8"/>
          <p:cNvSpPr>
            <a:spLocks noChangeAspect="1" noChangeArrowheads="1"/>
          </p:cNvSpPr>
          <p:nvPr/>
        </p:nvSpPr>
        <p:spPr bwMode="auto">
          <a:xfrm>
            <a:off x="1260000" y="4932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800" dirty="0">
                <a:solidFill>
                  <a:srgbClr val="0000CC"/>
                </a:solidFill>
              </a:rPr>
              <a:t>        </a:t>
            </a:r>
            <a:r>
              <a:rPr lang="ru-RU" sz="2800" dirty="0" smtClean="0">
                <a:solidFill>
                  <a:srgbClr val="0000CC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84000" y="2952000"/>
            <a:ext cx="792000" cy="791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3" name="Oval 9"/>
          <p:cNvSpPr>
            <a:spLocks noChangeAspect="1" noChangeArrowheads="1"/>
          </p:cNvSpPr>
          <p:nvPr/>
        </p:nvSpPr>
        <p:spPr bwMode="auto">
          <a:xfrm>
            <a:off x="1368000" y="5256001"/>
            <a:ext cx="864000" cy="864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7020000" y="2844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6" name="Oval 12"/>
          <p:cNvSpPr>
            <a:spLocks noChangeAspect="1" noChangeArrowheads="1"/>
          </p:cNvSpPr>
          <p:nvPr/>
        </p:nvSpPr>
        <p:spPr bwMode="auto">
          <a:xfrm>
            <a:off x="1008000" y="5580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dirty="0" smtClean="0">
                <a:solidFill>
                  <a:srgbClr val="0000CC"/>
                </a:solidFill>
              </a:rPr>
              <a:t>  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126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644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9" name="Text Box 15"/>
          <p:cNvSpPr txBox="1">
            <a:spLocks noChangeArrowheads="1"/>
          </p:cNvSpPr>
          <p:nvPr/>
        </p:nvSpPr>
        <p:spPr bwMode="auto">
          <a:xfrm>
            <a:off x="1440000" y="4392000"/>
            <a:ext cx="108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2000" y="2412000"/>
            <a:ext cx="2677400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0000" y="3276000"/>
            <a:ext cx="466288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772000" y="486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>
                <a:solidFill>
                  <a:schemeClr val="accent3"/>
                </a:solidFill>
              </a:rPr>
              <a:t>?</a:t>
            </a:r>
            <a:endParaRPr lang="ru-RU" sz="1400" dirty="0">
              <a:solidFill>
                <a:schemeClr val="accent3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2484000" y="3132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cxnSp>
        <p:nvCxnSpPr>
          <p:cNvPr id="28" name="Прямая соединительная линия 27"/>
          <p:cNvCxnSpPr>
            <a:cxnSpLocks noChangeShapeType="1"/>
          </p:cNvCxnSpPr>
          <p:nvPr/>
        </p:nvCxnSpPr>
        <p:spPr bwMode="auto">
          <a:xfrm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9" name="Прямая соединительная линия 28"/>
          <p:cNvCxnSpPr>
            <a:cxnSpLocks noChangeShapeType="1"/>
          </p:cNvCxnSpPr>
          <p:nvPr/>
        </p:nvCxnSpPr>
        <p:spPr bwMode="auto">
          <a:xfrm rot="-1800000"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 rot="-1800000"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1440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 rot="-2340000">
            <a:off x="1440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9 4.44136E-7 L 0.00052 0.0018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23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302 0 " pathEditMode="relative" ptsTypes="AA">
                                      <p:cBhvr>
                                        <p:cTn id="43" dur="2000" spd="-100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2" grpId="0" animBg="1"/>
      <p:bldP spid="523272" grpId="1" animBg="1"/>
      <p:bldP spid="523273" grpId="0" animBg="1"/>
      <p:bldP spid="523273" grpId="1" animBg="1"/>
      <p:bldP spid="523276" grpId="0" animBg="1"/>
      <p:bldP spid="523276" grpId="1" animBg="1"/>
      <p:bldP spid="523276" grpId="2" animBg="1"/>
      <p:bldP spid="523276" grpId="3" animBg="1"/>
      <p:bldP spid="523276" grpId="4" animBg="1"/>
      <p:bldP spid="523279" grpId="0"/>
      <p:bldP spid="21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11"/>
          <p:cNvSpPr>
            <a:spLocks noChangeAspect="1" noChangeArrowheads="1"/>
          </p:cNvSpPr>
          <p:nvPr/>
        </p:nvSpPr>
        <p:spPr bwMode="auto">
          <a:xfrm>
            <a:off x="5760000" y="2304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Гуси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372000" y="2196000"/>
            <a:ext cx="864000" cy="86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Слоны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344000" y="2088000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Рыбы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152000" y="2664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Люди</a:t>
            </a:r>
            <a:r>
              <a:rPr lang="en-US" sz="2000" dirty="0" smtClean="0">
                <a:solidFill>
                  <a:srgbClr val="0000CC"/>
                </a:solidFill>
              </a:rPr>
              <a:t/>
            </a:r>
            <a:br>
              <a:rPr lang="en-US" sz="2000" dirty="0" smtClean="0">
                <a:solidFill>
                  <a:srgbClr val="0000CC"/>
                </a:solidFill>
              </a:rPr>
            </a:br>
            <a:r>
              <a:rPr lang="en-US" sz="2000" dirty="0" smtClean="0">
                <a:solidFill>
                  <a:srgbClr val="0000CC"/>
                </a:solidFill>
              </a:rPr>
              <a:t/>
            </a:r>
            <a:br>
              <a:rPr lang="en-US" sz="2000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3272" name="Oval 8"/>
          <p:cNvSpPr>
            <a:spLocks noChangeAspect="1" noChangeArrowheads="1"/>
          </p:cNvSpPr>
          <p:nvPr/>
        </p:nvSpPr>
        <p:spPr bwMode="auto">
          <a:xfrm>
            <a:off x="1080000" y="4932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Европейцы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7668000" y="2628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Щуки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6" name="Oval 12"/>
          <p:cNvSpPr>
            <a:spLocks noChangeAspect="1" noChangeArrowheads="1"/>
          </p:cNvSpPr>
          <p:nvPr/>
        </p:nvSpPr>
        <p:spPr bwMode="auto">
          <a:xfrm>
            <a:off x="756000" y="5544000"/>
            <a:ext cx="1008000" cy="100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Поэты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32000" y="1692000"/>
            <a:ext cx="322998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en-US" sz="1400" dirty="0" smtClean="0"/>
              <a:t> </a:t>
            </a:r>
            <a:r>
              <a:rPr lang="ru-RU" sz="1400" dirty="0" smtClean="0"/>
              <a:t>также не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04000" y="2880000"/>
            <a:ext cx="4662880" cy="1255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слон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FFFF00"/>
                </a:solidFill>
              </a:rPr>
              <a:t>щука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слон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ни одна </a:t>
            </a:r>
            <a:r>
              <a:rPr lang="ru-RU" sz="1400" dirty="0" smtClean="0">
                <a:solidFill>
                  <a:srgbClr val="FFFF00"/>
                </a:solidFill>
              </a:rPr>
              <a:t>щука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>
                <a:solidFill>
                  <a:schemeClr val="accent3"/>
                </a:solidFill>
              </a:rPr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>
                <a:solidFill>
                  <a:schemeClr val="accent3"/>
                </a:solidFill>
              </a:rPr>
              <a:t>Но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ru-RU" sz="1400" dirty="0" smtClean="0">
                <a:solidFill>
                  <a:schemeClr val="accent3"/>
                </a:solidFill>
              </a:rPr>
              <a:t> также не </a:t>
            </a:r>
            <a:r>
              <a:rPr lang="ru-RU" sz="1400" dirty="0" smtClean="0">
                <a:solidFill>
                  <a:srgbClr val="00FF00"/>
                </a:solidFill>
              </a:rPr>
              <a:t>слон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ни один</a:t>
            </a:r>
            <a:r>
              <a:rPr lang="ru-RU" sz="1400" dirty="0" smtClean="0">
                <a:solidFill>
                  <a:srgbClr val="FFFF00"/>
                </a:solidFill>
              </a:rPr>
              <a:t> гусь</a:t>
            </a:r>
            <a:r>
              <a:rPr lang="ru-RU" sz="1400" dirty="0" smtClean="0">
                <a:solidFill>
                  <a:schemeClr val="accent3"/>
                </a:solidFill>
              </a:rPr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232000" y="4320000"/>
            <a:ext cx="355732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европеец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немцы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те </a:t>
            </a:r>
            <a:r>
              <a:rPr lang="ru-RU" sz="1400" dirty="0" smtClean="0">
                <a:solidFill>
                  <a:srgbClr val="FFFF00"/>
                </a:solidFill>
              </a:rPr>
              <a:t>поэты,</a:t>
            </a:r>
            <a:r>
              <a:rPr lang="en-US" sz="1400" dirty="0" smtClean="0"/>
              <a:t> </a:t>
            </a:r>
            <a:r>
              <a:rPr lang="ru-RU" sz="1400" dirty="0" smtClean="0"/>
              <a:t>что не </a:t>
            </a:r>
            <a:r>
              <a:rPr lang="ru-RU" sz="1400" dirty="0" smtClean="0">
                <a:solidFill>
                  <a:srgbClr val="00FF00"/>
                </a:solidFill>
              </a:rPr>
              <a:t>немцы</a:t>
            </a:r>
            <a:r>
              <a:rPr lang="ru-RU" sz="1400" dirty="0" smtClean="0"/>
              <a:t>,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     не </a:t>
            </a:r>
            <a:r>
              <a:rPr lang="ru-RU" sz="1400" dirty="0" smtClean="0">
                <a:solidFill>
                  <a:srgbClr val="FF66FF"/>
                </a:solidFill>
              </a:rPr>
              <a:t>европейцы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FF9900"/>
                </a:solidFill>
              </a:rPr>
              <a:t> </a:t>
            </a:r>
            <a:r>
              <a:rPr lang="ru-RU" sz="1400" dirty="0" smtClean="0">
                <a:solidFill>
                  <a:schemeClr val="accent3"/>
                </a:solidFill>
              </a:rPr>
              <a:t>как </a:t>
            </a:r>
            <a:r>
              <a:rPr lang="ru-RU" sz="1400" dirty="0" smtClean="0">
                <a:solidFill>
                  <a:srgbClr val="FF9900"/>
                </a:solidFill>
              </a:rPr>
              <a:t>Джами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     или всё же </a:t>
            </a:r>
            <a:r>
              <a:rPr lang="ru-RU" sz="1400" dirty="0" smtClean="0">
                <a:solidFill>
                  <a:srgbClr val="FF66FF"/>
                </a:solidFill>
              </a:rPr>
              <a:t>европейцы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FF9900"/>
                </a:solidFill>
              </a:rPr>
              <a:t> </a:t>
            </a:r>
            <a:r>
              <a:rPr lang="ru-RU" sz="1400" dirty="0" smtClean="0">
                <a:solidFill>
                  <a:schemeClr val="accent3"/>
                </a:solidFill>
              </a:rPr>
              <a:t>как </a:t>
            </a:r>
            <a:r>
              <a:rPr lang="ru-RU" sz="1400" dirty="0" smtClean="0">
                <a:solidFill>
                  <a:srgbClr val="66FFFF"/>
                </a:solidFill>
              </a:rPr>
              <a:t>Рембо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2016000" y="3096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9" name="Oval 6"/>
          <p:cNvSpPr>
            <a:spLocks noChangeAspect="1" noChangeArrowheads="1"/>
          </p:cNvSpPr>
          <p:nvPr/>
        </p:nvSpPr>
        <p:spPr bwMode="auto">
          <a:xfrm>
            <a:off x="540000" y="3168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Гуси</a:t>
            </a:r>
          </a:p>
        </p:txBody>
      </p:sp>
      <p:sp>
        <p:nvSpPr>
          <p:cNvPr id="31" name="Oval 17"/>
          <p:cNvSpPr>
            <a:spLocks noChangeAspect="1" noChangeArrowheads="1"/>
          </p:cNvSpPr>
          <p:nvPr/>
        </p:nvSpPr>
        <p:spPr bwMode="auto">
          <a:xfrm>
            <a:off x="1188000" y="5616000"/>
            <a:ext cx="288000" cy="288000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Р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32" name="Oval 17"/>
          <p:cNvSpPr>
            <a:spLocks noChangeAspect="1" noChangeArrowheads="1"/>
          </p:cNvSpPr>
          <p:nvPr/>
        </p:nvSpPr>
        <p:spPr bwMode="auto">
          <a:xfrm>
            <a:off x="1044000" y="6192000"/>
            <a:ext cx="288000" cy="288000"/>
          </a:xfrm>
          <a:prstGeom prst="ellipse">
            <a:avLst/>
          </a:prstGeom>
          <a:solidFill>
            <a:srgbClr val="FF9900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Д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73" name="Oval 9"/>
          <p:cNvSpPr>
            <a:spLocks noChangeAspect="1" noChangeArrowheads="1"/>
          </p:cNvSpPr>
          <p:nvPr/>
        </p:nvSpPr>
        <p:spPr bwMode="auto">
          <a:xfrm>
            <a:off x="1620000" y="5472001"/>
            <a:ext cx="720000" cy="720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Немцы</a:t>
            </a:r>
            <a:r>
              <a:rPr lang="ru-RU" sz="1200" dirty="0" smtClean="0">
                <a:solidFill>
                  <a:srgbClr val="0000CC"/>
                </a:solidFill>
              </a:rPr>
              <a:t> 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260000" y="3168000"/>
            <a:ext cx="720001" cy="72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Немцы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9 4.44136E-7 L 0.00052 0.0018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23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302 0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285 -0.07333 " pathEditMode="relative" ptsTypes="AA">
                                      <p:cBhvr>
                                        <p:cTn id="59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663 0.01064 " pathEditMode="relative" ptsTypes="AA">
                                      <p:cBhvr>
                                        <p:cTn id="76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2" grpId="0" animBg="1"/>
      <p:bldP spid="523276" grpId="0" animBg="1"/>
      <p:bldP spid="523276" grpId="1" animBg="1"/>
      <p:bldP spid="523276" grpId="2" animBg="1"/>
      <p:bldP spid="523276" grpId="3" animBg="1"/>
      <p:bldP spid="523276" grpId="4" animBg="1"/>
      <p:bldP spid="21" grpId="0" build="p"/>
      <p:bldP spid="31" grpId="0" animBg="1"/>
      <p:bldP spid="31" grpId="1" animBg="1"/>
      <p:bldP spid="32" grpId="0" animBg="1"/>
      <p:bldP spid="32" grpId="1" animBg="1"/>
      <p:bldP spid="523273" grpId="0" animBg="1"/>
      <p:bldP spid="523273" grpId="1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5976000" y="252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164000" y="2409825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12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2" name="Oval 8"/>
          <p:cNvSpPr>
            <a:spLocks noChangeAspect="1" noChangeArrowheads="1"/>
          </p:cNvSpPr>
          <p:nvPr/>
        </p:nvSpPr>
        <p:spPr bwMode="auto">
          <a:xfrm>
            <a:off x="1260000" y="4932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800" dirty="0" smtClean="0">
                <a:solidFill>
                  <a:srgbClr val="0000CC"/>
                </a:solidFill>
              </a:rPr>
              <a:t>        </a:t>
            </a:r>
            <a:r>
              <a:rPr lang="ru-RU" sz="2800" dirty="0" smtClean="0">
                <a:solidFill>
                  <a:srgbClr val="0000CC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584000" y="2952000"/>
            <a:ext cx="792000" cy="791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3" name="Oval 9"/>
          <p:cNvSpPr>
            <a:spLocks noChangeAspect="1" noChangeArrowheads="1"/>
          </p:cNvSpPr>
          <p:nvPr/>
        </p:nvSpPr>
        <p:spPr bwMode="auto">
          <a:xfrm>
            <a:off x="1368000" y="5256000"/>
            <a:ext cx="864000" cy="864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4" name="Oval 10"/>
          <p:cNvSpPr>
            <a:spLocks noChangeAspect="1" noChangeArrowheads="1"/>
          </p:cNvSpPr>
          <p:nvPr/>
        </p:nvSpPr>
        <p:spPr bwMode="auto">
          <a:xfrm>
            <a:off x="6084000" y="5184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M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7020000" y="2844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6" name="Oval 12"/>
          <p:cNvSpPr>
            <a:spLocks noChangeAspect="1" noChangeArrowheads="1"/>
          </p:cNvSpPr>
          <p:nvPr/>
        </p:nvSpPr>
        <p:spPr bwMode="auto">
          <a:xfrm>
            <a:off x="1008000" y="5580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dirty="0" smtClean="0">
                <a:solidFill>
                  <a:srgbClr val="0000CC"/>
                </a:solidFill>
              </a:rPr>
              <a:t>  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126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644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9" name="Text Box 15"/>
          <p:cNvSpPr txBox="1">
            <a:spLocks noChangeArrowheads="1"/>
          </p:cNvSpPr>
          <p:nvPr/>
        </p:nvSpPr>
        <p:spPr bwMode="auto">
          <a:xfrm>
            <a:off x="1440000" y="4392000"/>
            <a:ext cx="108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80" name="Text Box 16"/>
          <p:cNvSpPr txBox="1">
            <a:spLocks noChangeArrowheads="1"/>
          </p:cNvSpPr>
          <p:nvPr/>
        </p:nvSpPr>
        <p:spPr bwMode="auto">
          <a:xfrm>
            <a:off x="6624000" y="4392000"/>
            <a:ext cx="108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82" name="Oval 18"/>
          <p:cNvSpPr>
            <a:spLocks noChangeAspect="1" noChangeArrowheads="1"/>
          </p:cNvSpPr>
          <p:nvPr/>
        </p:nvSpPr>
        <p:spPr bwMode="auto">
          <a:xfrm>
            <a:off x="7164000" y="4932000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2000" y="2412000"/>
            <a:ext cx="2677400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0000" y="3276000"/>
            <a:ext cx="466288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772000" y="4860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>
                <a:solidFill>
                  <a:schemeClr val="accent3"/>
                </a:solidFill>
              </a:rPr>
              <a:t>?</a:t>
            </a:r>
            <a:endParaRPr lang="ru-RU" sz="1400" dirty="0">
              <a:solidFill>
                <a:schemeClr val="accent3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88000" y="5724000"/>
            <a:ext cx="466288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>
                <a:solidFill>
                  <a:schemeClr val="accent3"/>
                </a:solidFill>
              </a:rPr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2484000" y="3132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81" name="Oval 17"/>
          <p:cNvSpPr>
            <a:spLocks noChangeAspect="1" noChangeArrowheads="1"/>
          </p:cNvSpPr>
          <p:nvPr/>
        </p:nvSpPr>
        <p:spPr bwMode="auto">
          <a:xfrm>
            <a:off x="6876000" y="5508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       </a:t>
            </a:r>
            <a:r>
              <a:rPr lang="en-US" dirty="0" smtClean="0">
                <a:solidFill>
                  <a:srgbClr val="0000CC"/>
                </a:solidFill>
              </a:rPr>
              <a:t>S   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1440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rot="-1800000"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9" name="Прямая соединительная линия 38"/>
          <p:cNvCxnSpPr>
            <a:cxnSpLocks noChangeShapeType="1"/>
          </p:cNvCxnSpPr>
          <p:nvPr/>
        </p:nvCxnSpPr>
        <p:spPr bwMode="auto">
          <a:xfrm rot="-1800000"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0" name="Прямая соединительная линия 39"/>
          <p:cNvCxnSpPr>
            <a:cxnSpLocks noChangeShapeType="1"/>
          </p:cNvCxnSpPr>
          <p:nvPr/>
        </p:nvCxnSpPr>
        <p:spPr bwMode="auto">
          <a:xfrm rot="-2340000">
            <a:off x="1440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2" name="Прямая соединительная линия 41"/>
          <p:cNvCxnSpPr>
            <a:cxnSpLocks noChangeShapeType="1"/>
          </p:cNvCxnSpPr>
          <p:nvPr/>
        </p:nvCxnSpPr>
        <p:spPr bwMode="auto">
          <a:xfrm>
            <a:off x="6624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3" name="Прямая соединительная линия 42"/>
          <p:cNvCxnSpPr>
            <a:cxnSpLocks noChangeShapeType="1"/>
          </p:cNvCxnSpPr>
          <p:nvPr/>
        </p:nvCxnSpPr>
        <p:spPr bwMode="auto">
          <a:xfrm rot="-2340000">
            <a:off x="6624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0.14618 0.00185 " pathEditMode="relative" rAng="0" ptsTypes="AA">
                                      <p:cBhvr>
                                        <p:cTn id="31" dur="2000" spd="-100000" fill="hold"/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302 0 " pathEditMode="relative" ptsTypes="AA">
                                      <p:cBhvr>
                                        <p:cTn id="43" dur="2000" spd="-100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4" grpId="0" animBg="1"/>
      <p:bldP spid="523280" grpId="0"/>
      <p:bldP spid="523282" grpId="0" animBg="1"/>
      <p:bldP spid="523282" grpId="1" animBg="1"/>
      <p:bldP spid="22" grpId="0" build="p"/>
      <p:bldP spid="523281" grpId="0" animBg="1"/>
      <p:bldP spid="523281" grpId="1" animBg="1"/>
      <p:bldP spid="523281" grpId="2" animBg="1"/>
      <p:bldP spid="523281" grpId="3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11"/>
          <p:cNvSpPr>
            <a:spLocks noChangeAspect="1" noChangeArrowheads="1"/>
          </p:cNvSpPr>
          <p:nvPr/>
        </p:nvSpPr>
        <p:spPr bwMode="auto">
          <a:xfrm>
            <a:off x="5760000" y="2304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Гуси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372000" y="2196000"/>
            <a:ext cx="864000" cy="86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Слоны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3282" name="Oval 18"/>
          <p:cNvSpPr>
            <a:spLocks noChangeAspect="1" noChangeArrowheads="1"/>
          </p:cNvSpPr>
          <p:nvPr/>
        </p:nvSpPr>
        <p:spPr bwMode="auto">
          <a:xfrm>
            <a:off x="7380000" y="4356000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Немцы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344000" y="2088000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Рыбы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152000" y="2664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Люди</a:t>
            </a:r>
            <a:r>
              <a:rPr lang="en-US" sz="2000" dirty="0" smtClean="0">
                <a:solidFill>
                  <a:srgbClr val="0000CC"/>
                </a:solidFill>
              </a:rPr>
              <a:t/>
            </a:r>
            <a:br>
              <a:rPr lang="en-US" sz="2000" dirty="0" smtClean="0">
                <a:solidFill>
                  <a:srgbClr val="0000CC"/>
                </a:solidFill>
              </a:rPr>
            </a:br>
            <a:r>
              <a:rPr lang="en-US" sz="2000" dirty="0" smtClean="0">
                <a:solidFill>
                  <a:srgbClr val="0000CC"/>
                </a:solidFill>
              </a:rPr>
              <a:t/>
            </a:r>
            <a:br>
              <a:rPr lang="en-US" sz="2000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3272" name="Oval 8"/>
          <p:cNvSpPr>
            <a:spLocks noChangeAspect="1" noChangeArrowheads="1"/>
          </p:cNvSpPr>
          <p:nvPr/>
        </p:nvSpPr>
        <p:spPr bwMode="auto">
          <a:xfrm>
            <a:off x="1080000" y="4932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Европейцы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7668000" y="2628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Щуки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6" name="Oval 12"/>
          <p:cNvSpPr>
            <a:spLocks noChangeAspect="1" noChangeArrowheads="1"/>
          </p:cNvSpPr>
          <p:nvPr/>
        </p:nvSpPr>
        <p:spPr bwMode="auto">
          <a:xfrm>
            <a:off x="756000" y="5544000"/>
            <a:ext cx="1008000" cy="100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Поэты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32000" y="1692000"/>
            <a:ext cx="322998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ни один </a:t>
            </a:r>
            <a:r>
              <a:rPr lang="ru-RU" sz="1400" dirty="0" smtClean="0">
                <a:solidFill>
                  <a:srgbClr val="FFFF00"/>
                </a:solidFill>
              </a:rPr>
              <a:t>грек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en-US" sz="1400" dirty="0" smtClean="0"/>
              <a:t> </a:t>
            </a:r>
            <a:r>
              <a:rPr lang="ru-RU" sz="1400" dirty="0" smtClean="0"/>
              <a:t>также не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человек</a:t>
            </a:r>
            <a:r>
              <a:rPr lang="ru-RU" sz="1400" dirty="0" smtClean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04000" y="2880000"/>
            <a:ext cx="4662880" cy="1255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слон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FFFF00"/>
                </a:solidFill>
              </a:rPr>
              <a:t>щука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слон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ни одна </a:t>
            </a:r>
            <a:r>
              <a:rPr lang="ru-RU" sz="1400" dirty="0" smtClean="0">
                <a:solidFill>
                  <a:srgbClr val="FFFF00"/>
                </a:solidFill>
              </a:rPr>
              <a:t>щука</a:t>
            </a:r>
            <a:r>
              <a:rPr lang="ru-RU" sz="1400" dirty="0" smtClean="0"/>
              <a:t> 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>
                <a:solidFill>
                  <a:schemeClr val="accent3"/>
                </a:solidFill>
              </a:rPr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>
                <a:solidFill>
                  <a:schemeClr val="accent3"/>
                </a:solidFill>
              </a:rPr>
              <a:t>Но ни один </a:t>
            </a:r>
            <a:r>
              <a:rPr lang="ru-RU" sz="1400" dirty="0" smtClean="0">
                <a:solidFill>
                  <a:srgbClr val="FFFF00"/>
                </a:solidFill>
              </a:rPr>
              <a:t>гусь</a:t>
            </a:r>
            <a:r>
              <a:rPr lang="ru-RU" sz="1400" dirty="0" smtClean="0">
                <a:solidFill>
                  <a:schemeClr val="accent3"/>
                </a:solidFill>
              </a:rPr>
              <a:t> также не </a:t>
            </a:r>
            <a:r>
              <a:rPr lang="ru-RU" sz="1400" dirty="0" smtClean="0">
                <a:solidFill>
                  <a:srgbClr val="00FF00"/>
                </a:solidFill>
              </a:rPr>
              <a:t>слон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ни один</a:t>
            </a:r>
            <a:r>
              <a:rPr lang="ru-RU" sz="1400" dirty="0" smtClean="0">
                <a:solidFill>
                  <a:srgbClr val="FFFF00"/>
                </a:solidFill>
              </a:rPr>
              <a:t> гусь</a:t>
            </a:r>
            <a:r>
              <a:rPr lang="ru-RU" sz="1400" dirty="0" smtClean="0">
                <a:solidFill>
                  <a:schemeClr val="accent3"/>
                </a:solidFill>
              </a:rPr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232000" y="4320000"/>
            <a:ext cx="355732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европеец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немцы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те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/>
              <a:t>,</a:t>
            </a:r>
            <a:r>
              <a:rPr lang="en-US" sz="1400" dirty="0" smtClean="0"/>
              <a:t> </a:t>
            </a:r>
            <a:r>
              <a:rPr lang="ru-RU" sz="1400" dirty="0" smtClean="0"/>
              <a:t>что не </a:t>
            </a:r>
            <a:r>
              <a:rPr lang="ru-RU" sz="1400" dirty="0" smtClean="0">
                <a:solidFill>
                  <a:srgbClr val="00FF00"/>
                </a:solidFill>
              </a:rPr>
              <a:t>немцы</a:t>
            </a:r>
            <a:r>
              <a:rPr lang="ru-RU" sz="1400" dirty="0" smtClean="0"/>
              <a:t>,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     не </a:t>
            </a:r>
            <a:r>
              <a:rPr lang="ru-RU" sz="1400" dirty="0" smtClean="0">
                <a:solidFill>
                  <a:srgbClr val="FF66FF"/>
                </a:solidFill>
              </a:rPr>
              <a:t>европейцы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FF9900"/>
                </a:solidFill>
              </a:rPr>
              <a:t> </a:t>
            </a:r>
            <a:r>
              <a:rPr lang="ru-RU" sz="1400" dirty="0" smtClean="0">
                <a:solidFill>
                  <a:schemeClr val="accent3"/>
                </a:solidFill>
              </a:rPr>
              <a:t>как </a:t>
            </a:r>
            <a:r>
              <a:rPr lang="ru-RU" sz="1400" dirty="0" smtClean="0">
                <a:solidFill>
                  <a:srgbClr val="FF9900"/>
                </a:solidFill>
              </a:rPr>
              <a:t>Джами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     или всё же </a:t>
            </a:r>
            <a:r>
              <a:rPr lang="ru-RU" sz="1400" dirty="0" smtClean="0">
                <a:solidFill>
                  <a:srgbClr val="FF66FF"/>
                </a:solidFill>
              </a:rPr>
              <a:t>европейцы</a:t>
            </a:r>
            <a:r>
              <a:rPr lang="ru-RU" sz="1400" dirty="0" smtClean="0"/>
              <a:t>, </a:t>
            </a:r>
            <a:r>
              <a:rPr lang="ru-RU" sz="1400" dirty="0" smtClean="0">
                <a:solidFill>
                  <a:schemeClr val="accent3"/>
                </a:solidFill>
              </a:rPr>
              <a:t>как </a:t>
            </a:r>
            <a:r>
              <a:rPr lang="ru-RU" sz="1400" dirty="0" smtClean="0">
                <a:solidFill>
                  <a:srgbClr val="66FFFF"/>
                </a:solidFill>
              </a:rPr>
              <a:t>Рембо</a:t>
            </a:r>
            <a:r>
              <a:rPr lang="ru-RU" sz="1400" dirty="0" smtClean="0"/>
              <a:t>?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4104000" y="5508000"/>
            <a:ext cx="4764318" cy="1449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00FF00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греки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те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ru-RU" sz="1400" dirty="0" smtClean="0">
                <a:solidFill>
                  <a:schemeClr val="accent3"/>
                </a:solidFill>
              </a:rPr>
              <a:t>,</a:t>
            </a:r>
            <a:r>
              <a:rPr lang="en-US" sz="1400" dirty="0" smtClean="0"/>
              <a:t> </a:t>
            </a:r>
            <a:r>
              <a:rPr lang="ru-RU" sz="1400" dirty="0" smtClean="0"/>
              <a:t>что не </a:t>
            </a:r>
            <a:r>
              <a:rPr lang="ru-RU" sz="1400" dirty="0" smtClean="0">
                <a:solidFill>
                  <a:srgbClr val="00FF00"/>
                </a:solidFill>
              </a:rPr>
              <a:t>греки</a:t>
            </a:r>
            <a:r>
              <a:rPr lang="ru-RU" sz="1400" dirty="0" smtClean="0"/>
              <a:t>,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     не </a:t>
            </a:r>
            <a:r>
              <a:rPr lang="ru-RU" sz="1400" dirty="0" smtClean="0">
                <a:solidFill>
                  <a:srgbClr val="FF66FF"/>
                </a:solidFill>
              </a:rPr>
              <a:t>немцы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FF9900"/>
                </a:solidFill>
              </a:rPr>
              <a:t> </a:t>
            </a:r>
            <a:r>
              <a:rPr lang="ru-RU" sz="1400" dirty="0" smtClean="0">
                <a:solidFill>
                  <a:schemeClr val="accent3"/>
                </a:solidFill>
              </a:rPr>
              <a:t>как </a:t>
            </a:r>
            <a:r>
              <a:rPr lang="ru-RU" sz="1400" dirty="0" smtClean="0">
                <a:solidFill>
                  <a:srgbClr val="FF9900"/>
                </a:solidFill>
              </a:rPr>
              <a:t>Петрарка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     или всё же </a:t>
            </a:r>
            <a:r>
              <a:rPr lang="ru-RU" sz="1400" dirty="0" smtClean="0">
                <a:solidFill>
                  <a:srgbClr val="FF66FF"/>
                </a:solidFill>
              </a:rPr>
              <a:t>немцы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как </a:t>
            </a:r>
            <a:r>
              <a:rPr lang="ru-RU" sz="1400" dirty="0" smtClean="0">
                <a:solidFill>
                  <a:srgbClr val="66FFFF"/>
                </a:solidFill>
              </a:rPr>
              <a:t>Шиллер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утвердительной посылки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endParaRPr lang="ru-RU" sz="1400" dirty="0" smtClean="0"/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2016000" y="3096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Греки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81" name="Oval 17"/>
          <p:cNvSpPr>
            <a:spLocks noChangeAspect="1" noChangeArrowheads="1"/>
          </p:cNvSpPr>
          <p:nvPr/>
        </p:nvSpPr>
        <p:spPr bwMode="auto">
          <a:xfrm>
            <a:off x="7056000" y="5040000"/>
            <a:ext cx="1008000" cy="100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 Поэты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9" name="Oval 6"/>
          <p:cNvSpPr>
            <a:spLocks noChangeAspect="1" noChangeArrowheads="1"/>
          </p:cNvSpPr>
          <p:nvPr/>
        </p:nvSpPr>
        <p:spPr bwMode="auto">
          <a:xfrm>
            <a:off x="540000" y="3168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Гуси</a:t>
            </a:r>
          </a:p>
        </p:txBody>
      </p:sp>
      <p:sp>
        <p:nvSpPr>
          <p:cNvPr id="31" name="Oval 17"/>
          <p:cNvSpPr>
            <a:spLocks noChangeAspect="1" noChangeArrowheads="1"/>
          </p:cNvSpPr>
          <p:nvPr/>
        </p:nvSpPr>
        <p:spPr bwMode="auto">
          <a:xfrm>
            <a:off x="1188000" y="5616000"/>
            <a:ext cx="288000" cy="288000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Р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32" name="Oval 17"/>
          <p:cNvSpPr>
            <a:spLocks noChangeAspect="1" noChangeArrowheads="1"/>
          </p:cNvSpPr>
          <p:nvPr/>
        </p:nvSpPr>
        <p:spPr bwMode="auto">
          <a:xfrm>
            <a:off x="1044000" y="6192000"/>
            <a:ext cx="288000" cy="288000"/>
          </a:xfrm>
          <a:prstGeom prst="ellipse">
            <a:avLst/>
          </a:prstGeom>
          <a:solidFill>
            <a:srgbClr val="FF9900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Д</a:t>
            </a:r>
            <a:endParaRPr lang="ru-RU" sz="1050" dirty="0">
              <a:solidFill>
                <a:srgbClr val="0000CC"/>
              </a:solidFill>
            </a:endParaRPr>
          </a:p>
        </p:txBody>
      </p:sp>
      <p:sp>
        <p:nvSpPr>
          <p:cNvPr id="34" name="Oval 17"/>
          <p:cNvSpPr>
            <a:spLocks noChangeAspect="1" noChangeArrowheads="1"/>
          </p:cNvSpPr>
          <p:nvPr/>
        </p:nvSpPr>
        <p:spPr bwMode="auto">
          <a:xfrm>
            <a:off x="7416000" y="5724000"/>
            <a:ext cx="288000" cy="288000"/>
          </a:xfrm>
          <a:prstGeom prst="ellipse">
            <a:avLst/>
          </a:prstGeom>
          <a:solidFill>
            <a:srgbClr val="FF9900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</a:t>
            </a:r>
            <a:endParaRPr lang="ru-RU" sz="1050" dirty="0">
              <a:solidFill>
                <a:srgbClr val="0000CC"/>
              </a:solidFill>
            </a:endParaRPr>
          </a:p>
        </p:txBody>
      </p:sp>
      <p:sp>
        <p:nvSpPr>
          <p:cNvPr id="37" name="Oval 17"/>
          <p:cNvSpPr>
            <a:spLocks noChangeAspect="1" noChangeArrowheads="1"/>
          </p:cNvSpPr>
          <p:nvPr/>
        </p:nvSpPr>
        <p:spPr bwMode="auto">
          <a:xfrm>
            <a:off x="7524000" y="5112000"/>
            <a:ext cx="288000" cy="288000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Ш</a:t>
            </a:r>
            <a:endParaRPr lang="ru-RU" sz="1100" dirty="0">
              <a:solidFill>
                <a:srgbClr val="0000CC"/>
              </a:solidFill>
            </a:endParaRPr>
          </a:p>
        </p:txBody>
      </p:sp>
      <p:sp>
        <p:nvSpPr>
          <p:cNvPr id="523273" name="Oval 9"/>
          <p:cNvSpPr>
            <a:spLocks noChangeAspect="1" noChangeArrowheads="1"/>
          </p:cNvSpPr>
          <p:nvPr/>
        </p:nvSpPr>
        <p:spPr bwMode="auto">
          <a:xfrm>
            <a:off x="1620000" y="5472000"/>
            <a:ext cx="720000" cy="720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Немцы</a:t>
            </a:r>
            <a:r>
              <a:rPr lang="ru-RU" sz="1200" dirty="0" smtClean="0">
                <a:solidFill>
                  <a:srgbClr val="0000CC"/>
                </a:solidFill>
              </a:rPr>
              <a:t> 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3274" name="Oval 10"/>
          <p:cNvSpPr>
            <a:spLocks noChangeAspect="1" noChangeArrowheads="1"/>
          </p:cNvSpPr>
          <p:nvPr/>
        </p:nvSpPr>
        <p:spPr bwMode="auto">
          <a:xfrm>
            <a:off x="6660000" y="4896000"/>
            <a:ext cx="612000" cy="612001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Греки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260000" y="3168000"/>
            <a:ext cx="720001" cy="72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Немцы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отрицательной меньшей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87 0 " pathEditMode="relative" ptsTypes="AA">
                                      <p:cBhvr>
                                        <p:cTn id="24" dur="2000" spd="-100000" fill="hold"/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285 0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882 -0.0421 " pathEditMode="relative" ptsTypes="AA">
                                      <p:cBhvr>
                                        <p:cTn id="59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3 0.0421 " pathEditMode="relative" ptsTypes="AA">
                                      <p:cBhvr>
                                        <p:cTn id="76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23281" grpId="0" animBg="1"/>
      <p:bldP spid="523281" grpId="1" animBg="1"/>
      <p:bldP spid="523281" grpId="2" animBg="1"/>
      <p:bldP spid="523281" grpId="3" animBg="1"/>
      <p:bldP spid="34" grpId="0" animBg="1"/>
      <p:bldP spid="34" grpId="1" animBg="1"/>
      <p:bldP spid="37" grpId="0" animBg="1"/>
      <p:bldP spid="37" grpId="1" animBg="1"/>
      <p:bldP spid="5232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4788" y="1332000"/>
            <a:ext cx="8805862" cy="54000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 Правила терминов: </a:t>
            </a:r>
          </a:p>
          <a:p>
            <a:pPr lvl="1" eaLnBrk="1" hangingPunct="1">
              <a:lnSpc>
                <a:spcPct val="95000"/>
              </a:lnSpc>
              <a:buFontTx/>
              <a:buChar char="•"/>
            </a:pPr>
            <a:r>
              <a:rPr lang="ru-RU" sz="1800" b="1" dirty="0" smtClean="0">
                <a:solidFill>
                  <a:srgbClr val="00FFFF"/>
                </a:solidFill>
              </a:rPr>
              <a:t>Правило трёх терминов:</a:t>
            </a:r>
            <a:r>
              <a:rPr lang="ru-RU" sz="1800" b="1" dirty="0" smtClean="0">
                <a:solidFill>
                  <a:schemeClr val="bg1"/>
                </a:solidFill>
              </a:rPr>
              <a:t> в силлогизме должно быть три термина – не больше и не меньше.</a:t>
            </a:r>
          </a:p>
          <a:p>
            <a:pPr lvl="1" eaLnBrk="1" hangingPunct="1">
              <a:lnSpc>
                <a:spcPct val="95000"/>
              </a:lnSpc>
              <a:buFontTx/>
              <a:buChar char="•"/>
            </a:pPr>
            <a:r>
              <a:rPr lang="ru-RU" sz="1800" b="1" dirty="0" smtClean="0">
                <a:solidFill>
                  <a:srgbClr val="00FFFF"/>
                </a:solidFill>
              </a:rPr>
              <a:t>Правило среднего термина:</a:t>
            </a:r>
            <a:r>
              <a:rPr lang="ru-RU" sz="1800" b="1" dirty="0" smtClean="0">
                <a:solidFill>
                  <a:schemeClr val="bg1"/>
                </a:solidFill>
              </a:rPr>
              <a:t> средний термин должен быть распределён хотя бы в одной из посылок.</a:t>
            </a:r>
          </a:p>
          <a:p>
            <a:pPr lvl="1" eaLnBrk="1" hangingPunct="1">
              <a:lnSpc>
                <a:spcPct val="95000"/>
              </a:lnSpc>
              <a:buFontTx/>
              <a:buChar char="•"/>
            </a:pPr>
            <a:r>
              <a:rPr lang="ru-RU" sz="1800" b="1" dirty="0" smtClean="0">
                <a:solidFill>
                  <a:srgbClr val="00FFFF"/>
                </a:solidFill>
              </a:rPr>
              <a:t>Правило крайних терминов:</a:t>
            </a:r>
            <a:r>
              <a:rPr lang="ru-RU" sz="1800" b="1" dirty="0" smtClean="0">
                <a:solidFill>
                  <a:schemeClr val="bg1"/>
                </a:solidFill>
              </a:rPr>
              <a:t> термины, не распределённые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в посылках, не могут быть распределены в выводе.</a:t>
            </a:r>
          </a:p>
          <a:p>
            <a:pPr eaLnBrk="1" hangingPunct="1">
              <a:lnSpc>
                <a:spcPct val="95000"/>
              </a:lnSpc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 Правила посылок: </a:t>
            </a:r>
          </a:p>
          <a:p>
            <a:pPr lvl="1" eaLnBrk="1" hangingPunct="1">
              <a:lnSpc>
                <a:spcPct val="95000"/>
              </a:lnSpc>
              <a:buFontTx/>
              <a:buChar char="•"/>
            </a:pPr>
            <a:r>
              <a:rPr lang="ru-RU" sz="1800" b="1" dirty="0" smtClean="0">
                <a:solidFill>
                  <a:srgbClr val="00FFFF"/>
                </a:solidFill>
              </a:rPr>
              <a:t>Правило утвердительной посылки:</a:t>
            </a:r>
            <a:r>
              <a:rPr lang="ru-RU" sz="1800" b="1" dirty="0" smtClean="0">
                <a:solidFill>
                  <a:schemeClr val="bg1"/>
                </a:solidFill>
              </a:rPr>
              <a:t> по меньшей мере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одна из посылок должна быть утвердительным суждением.</a:t>
            </a:r>
          </a:p>
          <a:p>
            <a:pPr lvl="1" eaLnBrk="1" hangingPunct="1">
              <a:lnSpc>
                <a:spcPct val="95000"/>
              </a:lnSpc>
              <a:buFontTx/>
              <a:buChar char="•"/>
            </a:pPr>
            <a:r>
              <a:rPr lang="ru-RU" sz="1800" b="1" dirty="0" smtClean="0">
                <a:solidFill>
                  <a:srgbClr val="00FFFF"/>
                </a:solidFill>
              </a:rPr>
              <a:t>Правило двух утвердительных посылок:</a:t>
            </a:r>
            <a:r>
              <a:rPr lang="ru-RU" sz="1800" b="1" dirty="0" smtClean="0">
                <a:solidFill>
                  <a:schemeClr val="bg1"/>
                </a:solidFill>
              </a:rPr>
              <a:t> из двух утвердительных посылок нельзя получить отрицательный вывод. </a:t>
            </a:r>
          </a:p>
          <a:p>
            <a:pPr lvl="1" eaLnBrk="1" hangingPunct="1">
              <a:lnSpc>
                <a:spcPct val="95000"/>
              </a:lnSpc>
              <a:buFontTx/>
              <a:buChar char="•"/>
            </a:pPr>
            <a:r>
              <a:rPr lang="ru-RU" sz="1800" b="1" dirty="0" smtClean="0">
                <a:solidFill>
                  <a:srgbClr val="00FFFF"/>
                </a:solidFill>
              </a:rPr>
              <a:t>Правило отрицательной посылки:</a:t>
            </a:r>
            <a:r>
              <a:rPr lang="ru-RU" sz="1800" b="1" dirty="0" smtClean="0">
                <a:solidFill>
                  <a:schemeClr val="bg1"/>
                </a:solidFill>
              </a:rPr>
              <a:t> если одна из посылок – отрицательное суждение, то и вывод должен быть отрицательным.</a:t>
            </a:r>
          </a:p>
          <a:p>
            <a:pPr lvl="1" eaLnBrk="1" hangingPunct="1">
              <a:lnSpc>
                <a:spcPct val="95000"/>
              </a:lnSpc>
              <a:buFontTx/>
              <a:buChar char="•"/>
            </a:pPr>
            <a:r>
              <a:rPr lang="ru-RU" sz="1800" b="1" dirty="0" smtClean="0">
                <a:solidFill>
                  <a:srgbClr val="00FFFF"/>
                </a:solidFill>
              </a:rPr>
              <a:t>Правило общей посылки:</a:t>
            </a:r>
            <a:r>
              <a:rPr lang="ru-RU" sz="1800" b="1" dirty="0" smtClean="0">
                <a:solidFill>
                  <a:schemeClr val="bg1"/>
                </a:solidFill>
              </a:rPr>
              <a:t> по меньшей мере одна из посылок должна быть общим суждением.</a:t>
            </a:r>
          </a:p>
          <a:p>
            <a:pPr lvl="1" eaLnBrk="1" hangingPunct="1">
              <a:lnSpc>
                <a:spcPct val="95000"/>
              </a:lnSpc>
              <a:buFontTx/>
              <a:buChar char="•"/>
            </a:pPr>
            <a:r>
              <a:rPr lang="ru-RU" sz="1800" b="1" dirty="0" smtClean="0">
                <a:solidFill>
                  <a:srgbClr val="00FFFF"/>
                </a:solidFill>
              </a:rPr>
              <a:t>Правило частной посылки:</a:t>
            </a:r>
            <a:r>
              <a:rPr lang="ru-RU" sz="1800" b="1" dirty="0" smtClean="0">
                <a:solidFill>
                  <a:schemeClr val="bg1"/>
                </a:solidFill>
              </a:rPr>
              <a:t> если одна из посылок –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частное суждение, то и вывод может быть только частным.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Правила категорического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9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9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12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3200" dirty="0" smtClean="0">
                <a:solidFill>
                  <a:srgbClr val="0000CC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864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2400" dirty="0" smtClean="0">
                <a:solidFill>
                  <a:srgbClr val="0000CC"/>
                </a:solidFill>
              </a:rPr>
              <a:t>      </a:t>
            </a: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ru-RU" sz="2400" dirty="0" smtClean="0">
                <a:solidFill>
                  <a:srgbClr val="0000CC"/>
                </a:solidFill>
              </a:rPr>
              <a:t>   </a:t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126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152000" y="3240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 rot="-1800000"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2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2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2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3 0 " pathEditMode="relative" ptsTypes="AA">
                                      <p:cBhvr>
                                        <p:cTn id="30" dur="2000" spd="-100000" fill="hold"/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4 0 " pathEditMode="relative" ptsTypes="AA">
                                      <p:cBhvr>
                                        <p:cTn id="49" dur="2000" spd="-100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8" grpId="0" animBg="1"/>
      <p:bldP spid="523268" grpId="1" animBg="1"/>
      <p:bldP spid="523269" grpId="0" animBg="1"/>
      <p:bldP spid="523269" grpId="1" animBg="1"/>
      <p:bldP spid="523277" grpId="0"/>
      <p:bldP spid="19" grpId="0" build="p"/>
      <p:bldP spid="523270" grpId="0" animBg="1"/>
      <p:bldP spid="523270" grpId="1" animBg="1"/>
      <p:bldP spid="523270" grpId="2" animBg="1"/>
      <p:bldP spid="523270" grpId="3" animBg="1"/>
      <p:bldP spid="523270" grpId="4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720000" y="2664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Растения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188000" y="3060000"/>
            <a:ext cx="936001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>Деревья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64000" y="1692000"/>
            <a:ext cx="38702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растения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Неужели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розы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en-US" sz="1400" dirty="0" smtClean="0"/>
              <a:t> </a:t>
            </a:r>
            <a:r>
              <a:rPr lang="ru-RU" sz="1400" dirty="0" smtClean="0"/>
              <a:t>– тоже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ru-RU" sz="1400" dirty="0" smtClean="0"/>
              <a:t> таки </a:t>
            </a:r>
            <a:r>
              <a:rPr lang="ru-RU" sz="1400" dirty="0" smtClean="0">
                <a:solidFill>
                  <a:srgbClr val="FF66FF"/>
                </a:solidFill>
              </a:rPr>
              <a:t>дерево</a:t>
            </a:r>
            <a:r>
              <a:rPr lang="ru-RU" sz="1400" dirty="0" smtClean="0"/>
              <a:t>.</a:t>
            </a: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476000" y="3456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Ели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7" name="Oval 6"/>
          <p:cNvSpPr>
            <a:spLocks noChangeAspect="1" noChangeArrowheads="1"/>
          </p:cNvSpPr>
          <p:nvPr/>
        </p:nvSpPr>
        <p:spPr bwMode="auto">
          <a:xfrm>
            <a:off x="720000" y="3096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Розы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1.9431E-7 L -0.06892 1.9431E-7 " pathEditMode="relative" rAng="0" ptsTypes="AA">
                                      <p:cBhvr>
                                        <p:cTn id="45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084 0 " pathEditMode="relative" ptsTypes="AA">
                                      <p:cBhvr>
                                        <p:cTn id="72" dur="2000" spd="-100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8" grpId="0" animBg="1"/>
      <p:bldP spid="523268" grpId="1" animBg="1"/>
      <p:bldP spid="523269" grpId="0" animBg="1"/>
      <p:bldP spid="523269" grpId="1" animBg="1"/>
      <p:bldP spid="19" grpId="0" build="p"/>
      <p:bldP spid="523270" grpId="0" animBg="1"/>
      <p:bldP spid="523270" grpId="1" animBg="1"/>
      <p:bldP spid="523270" grpId="2" animBg="1"/>
      <p:bldP spid="523270" grpId="3" animBg="1"/>
      <p:bldP spid="523270" grpId="4" animBg="1"/>
      <p:bldP spid="27" grpId="0" animBg="1"/>
      <p:bldP spid="27" grpId="1" animBg="1"/>
      <p:bldP spid="27" grpId="2" animBg="1"/>
      <p:bldP spid="27" grpId="3" animBg="1"/>
      <p:bldP spid="27" grpId="4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552000" y="2448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ru-RU" sz="2400" dirty="0" smtClean="0">
                <a:solidFill>
                  <a:srgbClr val="0000CC"/>
                </a:solidFill>
              </a:rPr>
              <a:t>  </a:t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056000" y="2412000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12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3200" dirty="0" smtClean="0">
                <a:solidFill>
                  <a:srgbClr val="0000CC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864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2400" dirty="0" smtClean="0">
                <a:solidFill>
                  <a:srgbClr val="0000CC"/>
                </a:solidFill>
              </a:rPr>
              <a:t>      </a:t>
            </a: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ru-RU" sz="2400" dirty="0" smtClean="0">
                <a:solidFill>
                  <a:srgbClr val="0000CC"/>
                </a:solidFill>
              </a:rPr>
              <a:t>   </a:t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6840000" y="2844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126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644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00000" y="33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152000" y="3240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-1800000"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3" name="Прямая соединительная линия 22"/>
          <p:cNvCxnSpPr>
            <a:cxnSpLocks noChangeShapeType="1"/>
          </p:cNvCxnSpPr>
          <p:nvPr/>
        </p:nvCxnSpPr>
        <p:spPr bwMode="auto">
          <a:xfrm rot="-1800000"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084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09 -3.3796E-6 L -0.00365 -3.3796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9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6" grpId="0" animBg="1"/>
      <p:bldP spid="523266" grpId="1" animBg="1"/>
      <p:bldP spid="523271" grpId="0" animBg="1"/>
      <p:bldP spid="523271" grpId="1" animBg="1"/>
      <p:bldP spid="523275" grpId="0" animBg="1"/>
      <p:bldP spid="523275" grpId="1" animBg="1"/>
      <p:bldP spid="523275" grpId="2" animBg="1"/>
      <p:bldP spid="523275" grpId="3" animBg="1"/>
      <p:bldP spid="523275" grpId="4" animBg="1"/>
      <p:bldP spid="523278" grpId="0"/>
      <p:bldP spid="20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720000" y="2664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Растения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188000" y="3132000"/>
            <a:ext cx="936001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>Деревья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64000" y="1692000"/>
            <a:ext cx="376122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растения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Неужели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розы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en-US" sz="1400" dirty="0" smtClean="0"/>
              <a:t> </a:t>
            </a:r>
            <a:r>
              <a:rPr lang="ru-RU" sz="1400" dirty="0" smtClean="0"/>
              <a:t>– тоже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ru-RU" sz="1400" dirty="0" smtClean="0"/>
              <a:t> таки </a:t>
            </a:r>
            <a:r>
              <a:rPr lang="ru-RU" sz="1400" dirty="0" smtClean="0">
                <a:solidFill>
                  <a:srgbClr val="FF66FF"/>
                </a:solidFill>
              </a:rPr>
              <a:t>дерево</a:t>
            </a:r>
            <a:r>
              <a:rPr lang="ru-RU" sz="1400" dirty="0" smtClean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924000" y="2952000"/>
            <a:ext cx="3288529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растения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ни одна </a:t>
            </a:r>
            <a:r>
              <a:rPr lang="ru-RU" sz="1400" dirty="0" smtClean="0">
                <a:solidFill>
                  <a:srgbClr val="FFFF00"/>
                </a:solidFill>
              </a:rPr>
              <a:t>роза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дерево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en-US" sz="1400" dirty="0" smtClean="0"/>
              <a:t> </a:t>
            </a:r>
            <a:r>
              <a:rPr lang="ru-RU" sz="1400" dirty="0" smtClean="0"/>
              <a:t>– тоже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при этом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дерево</a:t>
            </a:r>
            <a:r>
              <a:rPr lang="ru-RU" sz="1400" dirty="0" smtClean="0"/>
              <a:t>.</a:t>
            </a: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404000" y="3528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Ели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7" name="Oval 6"/>
          <p:cNvSpPr>
            <a:spLocks noChangeAspect="1" noChangeArrowheads="1"/>
          </p:cNvSpPr>
          <p:nvPr/>
        </p:nvSpPr>
        <p:spPr bwMode="auto">
          <a:xfrm>
            <a:off x="756000" y="3096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Розы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8" name="Oval 4"/>
          <p:cNvSpPr>
            <a:spLocks noChangeAspect="1" noChangeArrowheads="1"/>
          </p:cNvSpPr>
          <p:nvPr/>
        </p:nvSpPr>
        <p:spPr bwMode="auto">
          <a:xfrm>
            <a:off x="6984000" y="2052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Растения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33" name="Oval 5"/>
          <p:cNvSpPr>
            <a:spLocks noChangeAspect="1" noChangeArrowheads="1"/>
          </p:cNvSpPr>
          <p:nvPr/>
        </p:nvSpPr>
        <p:spPr bwMode="auto">
          <a:xfrm>
            <a:off x="7452000" y="2484000"/>
            <a:ext cx="936001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>Деревья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35" name="Oval 6"/>
          <p:cNvSpPr>
            <a:spLocks noChangeAspect="1" noChangeArrowheads="1"/>
          </p:cNvSpPr>
          <p:nvPr/>
        </p:nvSpPr>
        <p:spPr bwMode="auto">
          <a:xfrm>
            <a:off x="7020000" y="2484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Розы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7704000" y="2880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Ели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1.9431E-7 L -0.06892 1.9431E-7 " pathEditMode="relative" rAng="0" ptsTypes="AA">
                                      <p:cBhvr>
                                        <p:cTn id="44" dur="2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663 0 " pathEditMode="relative" ptsTypes="AA">
                                      <p:cBhvr>
                                        <p:cTn id="71" dur="2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28" grpId="0" animBg="1"/>
      <p:bldP spid="28" grpId="1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552000" y="2448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ru-RU" sz="2400" dirty="0" smtClean="0">
                <a:solidFill>
                  <a:srgbClr val="0000CC"/>
                </a:solidFill>
              </a:rPr>
              <a:t>  </a:t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056000" y="2409825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0982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3200" dirty="0" smtClean="0">
                <a:solidFill>
                  <a:srgbClr val="0000CC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2" name="Oval 8"/>
          <p:cNvSpPr>
            <a:spLocks noChangeAspect="1" noChangeArrowheads="1"/>
          </p:cNvSpPr>
          <p:nvPr/>
        </p:nvSpPr>
        <p:spPr bwMode="auto">
          <a:xfrm>
            <a:off x="1260000" y="49291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864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2400" dirty="0" smtClean="0">
                <a:solidFill>
                  <a:srgbClr val="0000CC"/>
                </a:solidFill>
              </a:rPr>
              <a:t>      </a:t>
            </a: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ru-RU" sz="2400" dirty="0" smtClean="0">
                <a:solidFill>
                  <a:srgbClr val="0000CC"/>
                </a:solidFill>
              </a:rPr>
              <a:t>   </a:t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3" name="Oval 9"/>
          <p:cNvSpPr>
            <a:spLocks noChangeAspect="1" noChangeArrowheads="1"/>
          </p:cNvSpPr>
          <p:nvPr/>
        </p:nvSpPr>
        <p:spPr bwMode="auto">
          <a:xfrm>
            <a:off x="864000" y="5184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   </a:t>
            </a: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ru-RU" sz="2400" dirty="0" smtClean="0">
                <a:solidFill>
                  <a:srgbClr val="0000CC"/>
                </a:solidFill>
              </a:rPr>
              <a:t>   </a:t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6840000" y="2844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6" name="Oval 12"/>
          <p:cNvSpPr>
            <a:spLocks noChangeAspect="1" noChangeArrowheads="1"/>
          </p:cNvSpPr>
          <p:nvPr/>
        </p:nvSpPr>
        <p:spPr bwMode="auto">
          <a:xfrm>
            <a:off x="1224000" y="5832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126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644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9" name="Text Box 15"/>
          <p:cNvSpPr txBox="1">
            <a:spLocks noChangeArrowheads="1"/>
          </p:cNvSpPr>
          <p:nvPr/>
        </p:nvSpPr>
        <p:spPr bwMode="auto">
          <a:xfrm>
            <a:off x="1440000" y="4392000"/>
            <a:ext cx="108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00000" y="33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08000" y="4428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/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152000" y="3240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  <p:cxnSp>
        <p:nvCxnSpPr>
          <p:cNvPr id="28" name="Прямая соединительная линия 27"/>
          <p:cNvCxnSpPr>
            <a:cxnSpLocks noChangeShapeType="1"/>
          </p:cNvCxnSpPr>
          <p:nvPr/>
        </p:nvCxnSpPr>
        <p:spPr bwMode="auto">
          <a:xfrm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9" name="Прямая соединительная линия 28"/>
          <p:cNvCxnSpPr>
            <a:cxnSpLocks noChangeShapeType="1"/>
          </p:cNvCxnSpPr>
          <p:nvPr/>
        </p:nvCxnSpPr>
        <p:spPr bwMode="auto">
          <a:xfrm rot="-1800000"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 rot="-1800000"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>
            <a:off x="1440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 rot="-2340000">
            <a:off x="1440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3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3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51" dur="2000" spd="-100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2" grpId="0" animBg="1"/>
      <p:bldP spid="523272" grpId="1" animBg="1"/>
      <p:bldP spid="523273" grpId="0" animBg="1"/>
      <p:bldP spid="523273" grpId="1" animBg="1"/>
      <p:bldP spid="523276" grpId="0" animBg="1"/>
      <p:bldP spid="523276" grpId="1" animBg="1"/>
      <p:bldP spid="523276" grpId="2" animBg="1"/>
      <p:bldP spid="523276" grpId="3" animBg="1"/>
      <p:bldP spid="523276" grpId="4" animBg="1"/>
      <p:bldP spid="523279" grpId="0"/>
      <p:bldP spid="21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720000" y="2664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Растения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188000" y="3132000"/>
            <a:ext cx="936001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>Деревья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64000" y="1692000"/>
            <a:ext cx="376122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растения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Неужели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розы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en-US" sz="1400" dirty="0" smtClean="0"/>
              <a:t> </a:t>
            </a:r>
            <a:r>
              <a:rPr lang="ru-RU" sz="1400" dirty="0" smtClean="0"/>
              <a:t>– тоже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ru-RU" sz="1400" dirty="0" smtClean="0"/>
              <a:t> таки </a:t>
            </a:r>
            <a:r>
              <a:rPr lang="ru-RU" sz="1400" dirty="0" smtClean="0">
                <a:solidFill>
                  <a:srgbClr val="FF66FF"/>
                </a:solidFill>
              </a:rPr>
              <a:t>дерево</a:t>
            </a:r>
            <a:r>
              <a:rPr lang="ru-RU" sz="1400" dirty="0" smtClean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924000" y="2952000"/>
            <a:ext cx="3288529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растения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ни одна </a:t>
            </a:r>
            <a:r>
              <a:rPr lang="ru-RU" sz="1400" dirty="0" smtClean="0">
                <a:solidFill>
                  <a:srgbClr val="FFFF00"/>
                </a:solidFill>
              </a:rPr>
              <a:t>роза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дерево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en-US" sz="1400" dirty="0" smtClean="0"/>
              <a:t> </a:t>
            </a:r>
            <a:r>
              <a:rPr lang="ru-RU" sz="1400" dirty="0" smtClean="0"/>
              <a:t>– тоже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при этом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дерево</a:t>
            </a:r>
            <a:r>
              <a:rPr lang="ru-RU" sz="1400" dirty="0" smtClean="0"/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96000" y="4500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студенты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изучают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>
                <a:solidFill>
                  <a:schemeClr val="accent3"/>
                </a:solidFill>
              </a:rPr>
              <a:t>или не</a:t>
            </a:r>
            <a:r>
              <a:rPr lang="ru-RU" sz="1400" dirty="0" smtClean="0">
                <a:solidFill>
                  <a:srgbClr val="FF66FF"/>
                </a:solidFill>
              </a:rPr>
              <a:t> изучают логику</a:t>
            </a:r>
            <a:r>
              <a:rPr lang="ru-RU" sz="1400" dirty="0" smtClean="0"/>
              <a:t>?</a:t>
            </a:r>
            <a:r>
              <a:rPr lang="ru-RU" sz="1400" dirty="0" smtClean="0">
                <a:solidFill>
                  <a:srgbClr val="FF9900"/>
                </a:solidFill>
              </a:rPr>
              <a:t> </a:t>
            </a:r>
            <a:endParaRPr lang="ru-RU" sz="1400" dirty="0" smtClean="0"/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404000" y="3528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Ели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7" name="Oval 6"/>
          <p:cNvSpPr>
            <a:spLocks noChangeAspect="1" noChangeArrowheads="1"/>
          </p:cNvSpPr>
          <p:nvPr/>
        </p:nvSpPr>
        <p:spPr bwMode="auto">
          <a:xfrm>
            <a:off x="756000" y="3096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Розы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8" name="Oval 4"/>
          <p:cNvSpPr>
            <a:spLocks noChangeAspect="1" noChangeArrowheads="1"/>
          </p:cNvSpPr>
          <p:nvPr/>
        </p:nvSpPr>
        <p:spPr bwMode="auto">
          <a:xfrm>
            <a:off x="6984000" y="2052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Растения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33" name="Oval 5"/>
          <p:cNvSpPr>
            <a:spLocks noChangeAspect="1" noChangeArrowheads="1"/>
          </p:cNvSpPr>
          <p:nvPr/>
        </p:nvSpPr>
        <p:spPr bwMode="auto">
          <a:xfrm>
            <a:off x="7452000" y="2484000"/>
            <a:ext cx="936001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>Деревья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35" name="Oval 6"/>
          <p:cNvSpPr>
            <a:spLocks noChangeAspect="1" noChangeArrowheads="1"/>
          </p:cNvSpPr>
          <p:nvPr/>
        </p:nvSpPr>
        <p:spPr bwMode="auto">
          <a:xfrm>
            <a:off x="7020000" y="2484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Розы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7704000" y="2880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Ели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38" name="Oval 8"/>
          <p:cNvSpPr>
            <a:spLocks noChangeAspect="1" noChangeArrowheads="1"/>
          </p:cNvSpPr>
          <p:nvPr/>
        </p:nvSpPr>
        <p:spPr bwMode="auto">
          <a:xfrm>
            <a:off x="720000" y="4643446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Изучающие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логику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39" name="Oval 9"/>
          <p:cNvSpPr>
            <a:spLocks noChangeAspect="1" noChangeArrowheads="1"/>
          </p:cNvSpPr>
          <p:nvPr/>
        </p:nvSpPr>
        <p:spPr bwMode="auto">
          <a:xfrm>
            <a:off x="540000" y="5364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Студенты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40" name="Oval 12"/>
          <p:cNvSpPr>
            <a:spLocks noChangeAspect="1" noChangeArrowheads="1"/>
          </p:cNvSpPr>
          <p:nvPr/>
        </p:nvSpPr>
        <p:spPr bwMode="auto">
          <a:xfrm>
            <a:off x="1224000" y="5796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3 0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9" presetClass="entr" presetSubtype="1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38" grpId="0" animBg="1"/>
      <p:bldP spid="38" grpId="1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0" grpId="3" animBg="1"/>
      <p:bldP spid="40" grpId="4" animBg="1"/>
      <p:bldP spid="40" grpId="5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Oval 2"/>
          <p:cNvSpPr>
            <a:spLocks noChangeAspect="1" noChangeArrowheads="1"/>
          </p:cNvSpPr>
          <p:nvPr/>
        </p:nvSpPr>
        <p:spPr bwMode="auto">
          <a:xfrm>
            <a:off x="6552000" y="2448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ru-RU" sz="2400" dirty="0" smtClean="0">
                <a:solidFill>
                  <a:srgbClr val="0000CC"/>
                </a:solidFill>
              </a:rPr>
              <a:t>  </a:t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1" name="Oval 7"/>
          <p:cNvSpPr>
            <a:spLocks noChangeAspect="1" noChangeArrowheads="1"/>
          </p:cNvSpPr>
          <p:nvPr/>
        </p:nvSpPr>
        <p:spPr bwMode="auto">
          <a:xfrm>
            <a:off x="7056000" y="2409825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1260000" y="2409825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3200" dirty="0" smtClean="0">
                <a:solidFill>
                  <a:srgbClr val="0000CC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72" name="Oval 8"/>
          <p:cNvSpPr>
            <a:spLocks noChangeAspect="1" noChangeArrowheads="1"/>
          </p:cNvSpPr>
          <p:nvPr/>
        </p:nvSpPr>
        <p:spPr bwMode="auto">
          <a:xfrm>
            <a:off x="1260000" y="4932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864000" y="2843213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2400" dirty="0" smtClean="0">
                <a:solidFill>
                  <a:srgbClr val="0000CC"/>
                </a:solidFill>
              </a:rPr>
              <a:t>      </a:t>
            </a: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ru-RU" sz="2400" dirty="0" smtClean="0">
                <a:solidFill>
                  <a:srgbClr val="0000CC"/>
                </a:solidFill>
              </a:rPr>
              <a:t>   </a:t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3" name="Oval 9"/>
          <p:cNvSpPr>
            <a:spLocks noChangeAspect="1" noChangeArrowheads="1"/>
          </p:cNvSpPr>
          <p:nvPr/>
        </p:nvSpPr>
        <p:spPr bwMode="auto">
          <a:xfrm>
            <a:off x="864000" y="5184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</a:rPr>
              <a:t>       </a:t>
            </a: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ru-RU" sz="2400" dirty="0" smtClean="0">
                <a:solidFill>
                  <a:srgbClr val="0000CC"/>
                </a:solidFill>
              </a:rPr>
              <a:t>   </a:t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4" name="Oval 10"/>
          <p:cNvSpPr>
            <a:spLocks noChangeAspect="1" noChangeArrowheads="1"/>
          </p:cNvSpPr>
          <p:nvPr/>
        </p:nvSpPr>
        <p:spPr bwMode="auto">
          <a:xfrm>
            <a:off x="6552000" y="5184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ru-RU" sz="2400" dirty="0" smtClean="0">
                <a:solidFill>
                  <a:srgbClr val="0000CC"/>
                </a:solidFill>
              </a:rPr>
              <a:t>   </a:t>
            </a:r>
            <a:br>
              <a:rPr lang="ru-RU" sz="2400" dirty="0" smtClean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3275" name="Oval 11"/>
          <p:cNvSpPr>
            <a:spLocks noChangeAspect="1" noChangeArrowheads="1"/>
          </p:cNvSpPr>
          <p:nvPr/>
        </p:nvSpPr>
        <p:spPr bwMode="auto">
          <a:xfrm>
            <a:off x="6840000" y="2844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76" name="Oval 12"/>
          <p:cNvSpPr>
            <a:spLocks noChangeAspect="1" noChangeArrowheads="1"/>
          </p:cNvSpPr>
          <p:nvPr/>
        </p:nvSpPr>
        <p:spPr bwMode="auto">
          <a:xfrm>
            <a:off x="1224000" y="5832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77" name="Text Box 13"/>
          <p:cNvSpPr txBox="1">
            <a:spLocks noChangeArrowheads="1"/>
          </p:cNvSpPr>
          <p:nvPr/>
        </p:nvSpPr>
        <p:spPr bwMode="auto">
          <a:xfrm>
            <a:off x="126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A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>
            <a:off x="644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L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79" name="Text Box 15"/>
          <p:cNvSpPr txBox="1">
            <a:spLocks noChangeArrowheads="1"/>
          </p:cNvSpPr>
          <p:nvPr/>
        </p:nvSpPr>
        <p:spPr bwMode="auto">
          <a:xfrm>
            <a:off x="1440000" y="4392000"/>
            <a:ext cx="108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D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80" name="Text Box 16"/>
          <p:cNvSpPr txBox="1">
            <a:spLocks noChangeArrowheads="1"/>
          </p:cNvSpPr>
          <p:nvPr/>
        </p:nvSpPr>
        <p:spPr bwMode="auto">
          <a:xfrm>
            <a:off x="6624000" y="4392000"/>
            <a:ext cx="108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IO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3282" name="Oval 18"/>
          <p:cNvSpPr>
            <a:spLocks noChangeAspect="1" noChangeArrowheads="1"/>
          </p:cNvSpPr>
          <p:nvPr/>
        </p:nvSpPr>
        <p:spPr bwMode="auto">
          <a:xfrm>
            <a:off x="7056000" y="4929188"/>
            <a:ext cx="1439862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08000" y="24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00000" y="3312000"/>
            <a:ext cx="255031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?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08000" y="4428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>
                <a:solidFill>
                  <a:schemeClr val="accent3"/>
                </a:solidFill>
              </a:rPr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12000" y="5688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ru-RU" sz="1400" dirty="0" smtClean="0"/>
              <a:t>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    или 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ru-RU" sz="1400" dirty="0" smtClean="0">
                <a:solidFill>
                  <a:schemeClr val="accent3"/>
                </a:solidFill>
              </a:rPr>
              <a:t>?</a:t>
            </a:r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152000" y="3240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3281" name="Oval 17"/>
          <p:cNvSpPr>
            <a:spLocks noChangeAspect="1" noChangeArrowheads="1"/>
          </p:cNvSpPr>
          <p:nvPr/>
        </p:nvSpPr>
        <p:spPr bwMode="auto">
          <a:xfrm>
            <a:off x="6912000" y="5832000"/>
            <a:ext cx="503238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en-US" sz="1400" dirty="0" smtClean="0">
                <a:solidFill>
                  <a:srgbClr val="0000CC"/>
                </a:solidFill>
              </a:rPr>
              <a:t>   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 rot="-1800000">
            <a:off x="126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 rot="-1800000">
            <a:off x="644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1440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rot="-2340000">
            <a:off x="1440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>
            <a:off x="6624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40" name="Прямая соединительная линия 39"/>
          <p:cNvCxnSpPr>
            <a:cxnSpLocks noChangeShapeType="1"/>
          </p:cNvCxnSpPr>
          <p:nvPr/>
        </p:nvCxnSpPr>
        <p:spPr bwMode="auto">
          <a:xfrm rot="-2340000">
            <a:off x="6624000" y="4392000"/>
            <a:ext cx="108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3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3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663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302 0 " pathEditMode="relative" ptsTypes="AA">
                                      <p:cBhvr>
                                        <p:cTn id="51" dur="2000" spd="-100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4" grpId="0" animBg="1"/>
      <p:bldP spid="523282" grpId="0" animBg="1"/>
      <p:bldP spid="22" grpId="0" build="p"/>
      <p:bldP spid="523281" grpId="0" animBg="1"/>
      <p:bldP spid="523281" grpId="1" animBg="1"/>
      <p:bldP spid="523281" grpId="2" animBg="1"/>
      <p:bldP spid="523281" grpId="3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12"/>
          <p:cNvSpPr>
            <a:spLocks noChangeAspect="1" noChangeArrowheads="1"/>
          </p:cNvSpPr>
          <p:nvPr/>
        </p:nvSpPr>
        <p:spPr bwMode="auto">
          <a:xfrm>
            <a:off x="7632000" y="5328000"/>
            <a:ext cx="1008000" cy="100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68" name="Oval 4"/>
          <p:cNvSpPr>
            <a:spLocks noChangeAspect="1" noChangeArrowheads="1"/>
          </p:cNvSpPr>
          <p:nvPr/>
        </p:nvSpPr>
        <p:spPr bwMode="auto">
          <a:xfrm>
            <a:off x="720000" y="2664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Растения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3269" name="Oval 5"/>
          <p:cNvSpPr>
            <a:spLocks noChangeAspect="1" noChangeArrowheads="1"/>
          </p:cNvSpPr>
          <p:nvPr/>
        </p:nvSpPr>
        <p:spPr bwMode="auto">
          <a:xfrm>
            <a:off x="1188000" y="3132000"/>
            <a:ext cx="936001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>Деревья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64000" y="1692000"/>
            <a:ext cx="376122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растения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Неужели некоторые </a:t>
            </a:r>
            <a:r>
              <a:rPr lang="ru-RU" sz="1400" dirty="0" smtClean="0">
                <a:solidFill>
                  <a:srgbClr val="FFFF00"/>
                </a:solidFill>
              </a:rPr>
              <a:t>розы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?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en-US" sz="1400" dirty="0" smtClean="0"/>
              <a:t> </a:t>
            </a:r>
            <a:r>
              <a:rPr lang="ru-RU" sz="1400" dirty="0" smtClean="0"/>
              <a:t>– тоже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ru-RU" sz="1400" dirty="0" smtClean="0"/>
              <a:t> таки </a:t>
            </a:r>
            <a:r>
              <a:rPr lang="ru-RU" sz="1400" dirty="0" smtClean="0">
                <a:solidFill>
                  <a:srgbClr val="FF66FF"/>
                </a:solidFill>
              </a:rPr>
              <a:t>дерево</a:t>
            </a:r>
            <a:r>
              <a:rPr lang="ru-RU" sz="1400" dirty="0" smtClean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924000" y="2952000"/>
            <a:ext cx="3288529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растения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деревья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роза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ни одна </a:t>
            </a:r>
            <a:r>
              <a:rPr lang="ru-RU" sz="1400" dirty="0" smtClean="0">
                <a:solidFill>
                  <a:srgbClr val="FFFF00"/>
                </a:solidFill>
              </a:rPr>
              <a:t>роза</a:t>
            </a:r>
            <a:r>
              <a:rPr lang="ru-RU" sz="1400" dirty="0" smtClean="0"/>
              <a:t> таки не </a:t>
            </a:r>
            <a:r>
              <a:rPr lang="ru-RU" sz="1400" dirty="0" smtClean="0">
                <a:solidFill>
                  <a:srgbClr val="FF66FF"/>
                </a:solidFill>
              </a:rPr>
              <a:t>дерево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en-US" sz="1400" dirty="0" smtClean="0"/>
              <a:t> </a:t>
            </a:r>
            <a:r>
              <a:rPr lang="ru-RU" sz="1400" dirty="0" smtClean="0"/>
              <a:t>– тоже </a:t>
            </a:r>
            <a:r>
              <a:rPr lang="ru-RU" sz="1400" dirty="0" smtClean="0">
                <a:solidFill>
                  <a:srgbClr val="00FF00"/>
                </a:solidFill>
              </a:rPr>
              <a:t>растение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при этом всякая </a:t>
            </a:r>
            <a:r>
              <a:rPr lang="ru-RU" sz="1400" dirty="0" smtClean="0">
                <a:solidFill>
                  <a:srgbClr val="FFFF00"/>
                </a:solidFill>
              </a:rPr>
              <a:t>ель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дерево</a:t>
            </a:r>
            <a:r>
              <a:rPr lang="ru-RU" sz="1400" dirty="0" smtClean="0"/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96000" y="4428000"/>
            <a:ext cx="37778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студенты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изучают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>
                <a:solidFill>
                  <a:schemeClr val="accent3"/>
                </a:solidFill>
              </a:rPr>
              <a:t>или не</a:t>
            </a:r>
            <a:r>
              <a:rPr lang="ru-RU" sz="1400" dirty="0" smtClean="0">
                <a:solidFill>
                  <a:srgbClr val="FF66FF"/>
                </a:solidFill>
              </a:rPr>
              <a:t> изучают логику</a:t>
            </a:r>
            <a:r>
              <a:rPr lang="ru-RU" sz="1400" dirty="0" smtClean="0"/>
              <a:t>?</a:t>
            </a:r>
            <a:r>
              <a:rPr lang="ru-RU" sz="1400" dirty="0" smtClean="0">
                <a:solidFill>
                  <a:srgbClr val="FF9900"/>
                </a:solidFill>
              </a:rPr>
              <a:t> </a:t>
            </a:r>
            <a:endParaRPr lang="ru-RU" sz="1400" dirty="0" smtClean="0"/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3132000" y="5688000"/>
            <a:ext cx="378712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00FF00"/>
                </a:solidFill>
              </a:rPr>
              <a:t>студенты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изучают логику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москвичи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студенты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Так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москвичи </a:t>
            </a:r>
            <a:r>
              <a:rPr lang="ru-RU" sz="1400" dirty="0" smtClean="0">
                <a:solidFill>
                  <a:srgbClr val="FF66FF"/>
                </a:solidFill>
              </a:rPr>
              <a:t>изучают </a:t>
            </a:r>
            <a:br>
              <a:rPr lang="ru-RU" sz="1400" dirty="0" smtClean="0">
                <a:solidFill>
                  <a:srgbClr val="FF66FF"/>
                </a:solidFill>
              </a:rPr>
            </a:br>
            <a:r>
              <a:rPr lang="ru-RU" sz="1400" dirty="0" smtClean="0">
                <a:solidFill>
                  <a:srgbClr val="FF66FF"/>
                </a:solidFill>
              </a:rPr>
              <a:t>     </a:t>
            </a:r>
            <a:r>
              <a:rPr lang="ru-RU" sz="1400" dirty="0" smtClean="0">
                <a:solidFill>
                  <a:schemeClr val="accent3"/>
                </a:solidFill>
              </a:rPr>
              <a:t>или не</a:t>
            </a:r>
            <a:r>
              <a:rPr lang="ru-RU" sz="1400" dirty="0" smtClean="0">
                <a:solidFill>
                  <a:srgbClr val="FF66FF"/>
                </a:solidFill>
              </a:rPr>
              <a:t> изучают логику</a:t>
            </a:r>
            <a:r>
              <a:rPr lang="ru-RU" sz="1400" dirty="0" smtClean="0"/>
              <a:t>?</a:t>
            </a:r>
            <a:r>
              <a:rPr lang="ru-RU" sz="1400" dirty="0" smtClean="0">
                <a:solidFill>
                  <a:srgbClr val="FF9900"/>
                </a:solidFill>
              </a:rPr>
              <a:t> </a:t>
            </a:r>
            <a:endParaRPr lang="ru-RU" sz="1400" dirty="0" smtClean="0"/>
          </a:p>
          <a:p>
            <a:pPr algn="l">
              <a:lnSpc>
                <a:spcPct val="90000"/>
              </a:lnSpc>
            </a:pPr>
            <a:r>
              <a:rPr lang="en-US" sz="1400" dirty="0" smtClean="0"/>
              <a:t>NB: </a:t>
            </a:r>
            <a:r>
              <a:rPr lang="ru-RU" sz="1400" dirty="0" smtClean="0">
                <a:solidFill>
                  <a:srgbClr val="FF66FF"/>
                </a:solidFill>
              </a:rPr>
              <a:t>Нарушено правило </a:t>
            </a:r>
            <a:r>
              <a:rPr lang="ru-RU" sz="1400" dirty="0" smtClean="0">
                <a:solidFill>
                  <a:srgbClr val="00FFFF"/>
                </a:solidFill>
              </a:rPr>
              <a:t>общей посылки</a:t>
            </a:r>
            <a:r>
              <a:rPr lang="ru-RU" sz="1400" dirty="0" smtClean="0"/>
              <a:t>.</a:t>
            </a:r>
          </a:p>
        </p:txBody>
      </p:sp>
      <p:sp>
        <p:nvSpPr>
          <p:cNvPr id="523270" name="Oval 6"/>
          <p:cNvSpPr>
            <a:spLocks noChangeAspect="1" noChangeArrowheads="1"/>
          </p:cNvSpPr>
          <p:nvPr/>
        </p:nvSpPr>
        <p:spPr bwMode="auto">
          <a:xfrm>
            <a:off x="1404000" y="3528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Ели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7" name="Oval 6"/>
          <p:cNvSpPr>
            <a:spLocks noChangeAspect="1" noChangeArrowheads="1"/>
          </p:cNvSpPr>
          <p:nvPr/>
        </p:nvSpPr>
        <p:spPr bwMode="auto">
          <a:xfrm>
            <a:off x="756000" y="3096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Розы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8" name="Oval 4"/>
          <p:cNvSpPr>
            <a:spLocks noChangeAspect="1" noChangeArrowheads="1"/>
          </p:cNvSpPr>
          <p:nvPr/>
        </p:nvSpPr>
        <p:spPr bwMode="auto">
          <a:xfrm>
            <a:off x="6984000" y="2052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Растения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33" name="Oval 5"/>
          <p:cNvSpPr>
            <a:spLocks noChangeAspect="1" noChangeArrowheads="1"/>
          </p:cNvSpPr>
          <p:nvPr/>
        </p:nvSpPr>
        <p:spPr bwMode="auto">
          <a:xfrm>
            <a:off x="7452000" y="2484000"/>
            <a:ext cx="936001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solidFill>
                  <a:srgbClr val="0000CC"/>
                </a:solidFill>
              </a:rPr>
              <a:t>Деревья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35" name="Oval 6"/>
          <p:cNvSpPr>
            <a:spLocks noChangeAspect="1" noChangeArrowheads="1"/>
          </p:cNvSpPr>
          <p:nvPr/>
        </p:nvSpPr>
        <p:spPr bwMode="auto">
          <a:xfrm>
            <a:off x="7020000" y="2484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Розы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7704000" y="2880000"/>
            <a:ext cx="468000" cy="468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100" dirty="0" smtClean="0">
                <a:solidFill>
                  <a:srgbClr val="0000CC"/>
                </a:solidFill>
              </a:rPr>
              <a:t>Ели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38" name="Oval 8"/>
          <p:cNvSpPr>
            <a:spLocks noChangeAspect="1" noChangeArrowheads="1"/>
          </p:cNvSpPr>
          <p:nvPr/>
        </p:nvSpPr>
        <p:spPr bwMode="auto">
          <a:xfrm>
            <a:off x="720000" y="4643446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Изучающие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логику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39" name="Oval 9"/>
          <p:cNvSpPr>
            <a:spLocks noChangeAspect="1" noChangeArrowheads="1"/>
          </p:cNvSpPr>
          <p:nvPr/>
        </p:nvSpPr>
        <p:spPr bwMode="auto">
          <a:xfrm>
            <a:off x="540000" y="5364000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Студенты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40" name="Oval 12"/>
          <p:cNvSpPr>
            <a:spLocks noChangeAspect="1" noChangeArrowheads="1"/>
          </p:cNvSpPr>
          <p:nvPr/>
        </p:nvSpPr>
        <p:spPr bwMode="auto">
          <a:xfrm>
            <a:off x="1224000" y="5796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Москвичи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42" name="Oval 9"/>
          <p:cNvSpPr>
            <a:spLocks noChangeAspect="1" noChangeArrowheads="1"/>
          </p:cNvSpPr>
          <p:nvPr/>
        </p:nvSpPr>
        <p:spPr bwMode="auto">
          <a:xfrm>
            <a:off x="6858016" y="5137168"/>
            <a:ext cx="935037" cy="935038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Студенты</a:t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41" name="Oval 8"/>
          <p:cNvSpPr>
            <a:spLocks noChangeAspect="1" noChangeArrowheads="1"/>
          </p:cNvSpPr>
          <p:nvPr/>
        </p:nvSpPr>
        <p:spPr bwMode="auto">
          <a:xfrm>
            <a:off x="7204103" y="4032000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en-US" sz="1600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CC"/>
                </a:solidFill>
              </a:rPr>
              <a:t>Изучающие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логику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первой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частной б</a:t>
            </a:r>
            <a:r>
              <a:rPr lang="fr-FR" sz="28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2800" b="1" dirty="0" smtClean="0">
                <a:solidFill>
                  <a:schemeClr val="bg1"/>
                </a:solidFill>
              </a:rPr>
              <a:t>льшей посылки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521 -0.10502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503 0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3" grpId="2" animBg="1"/>
      <p:bldP spid="43" grpId="3" animBg="1"/>
      <p:bldP spid="43" grpId="4" animBg="1"/>
      <p:bldP spid="22" grpId="0" build="p"/>
      <p:bldP spid="42" grpId="0" animBg="1"/>
      <p:bldP spid="42" grpId="1" animBg="1"/>
      <p:bldP spid="41" grpId="0" animBg="1"/>
      <p:bldP spid="41" grpId="1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/>
          <p:cNvSpPr>
            <a:spLocks noChangeArrowheads="1"/>
          </p:cNvSpPr>
          <p:nvPr/>
        </p:nvSpPr>
        <p:spPr bwMode="auto">
          <a:xfrm>
            <a:off x="5612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5612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0000FF"/>
                </a:solidFill>
              </a:rPr>
              <a:t>суть</a:t>
            </a:r>
          </a:p>
        </p:txBody>
      </p:sp>
      <p:sp>
        <p:nvSpPr>
          <p:cNvPr id="465922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 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3" name="AutoShape 3"/>
          <p:cNvSpPr>
            <a:spLocks noChangeArrowheads="1"/>
          </p:cNvSpPr>
          <p:nvPr/>
        </p:nvSpPr>
        <p:spPr bwMode="auto">
          <a:xfrm>
            <a:off x="5612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4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 не 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5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Вторая фигура простого категорического силлогизма</a:t>
            </a:r>
            <a:endParaRPr lang="ru-RU" sz="2800" b="1" dirty="0" smtClean="0">
              <a:solidFill>
                <a:srgbClr val="FFFF00"/>
              </a:solidFill>
            </a:endParaRPr>
          </a:p>
        </p:txBody>
      </p:sp>
      <p:sp>
        <p:nvSpPr>
          <p:cNvPr id="465926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7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8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5930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65931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2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3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4" name="Rectangle 14"/>
          <p:cNvSpPr>
            <a:spLocks noChangeArrowheads="1"/>
          </p:cNvSpPr>
          <p:nvPr/>
        </p:nvSpPr>
        <p:spPr bwMode="auto">
          <a:xfrm rot="5400000">
            <a:off x="7704000" y="2664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65935" name="Rectangle 15"/>
          <p:cNvSpPr>
            <a:spLocks noChangeArrowheads="1"/>
          </p:cNvSpPr>
          <p:nvPr/>
        </p:nvSpPr>
        <p:spPr bwMode="auto">
          <a:xfrm rot="-5400000">
            <a:off x="4464000" y="2664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>
              <a:lnSpc>
                <a:spcPct val="75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не суть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8" name="Rectangle 15"/>
          <p:cNvSpPr txBox="1">
            <a:spLocks noChangeArrowheads="1"/>
          </p:cNvSpPr>
          <p:nvPr/>
        </p:nvSpPr>
        <p:spPr bwMode="auto">
          <a:xfrm>
            <a:off x="180000" y="3708000"/>
            <a:ext cx="3780000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spcAft>
                <a:spcPts val="400"/>
              </a:spcAft>
              <a:defRPr/>
            </a:pPr>
            <a:r>
              <a:rPr lang="ru-RU" kern="0" dirty="0">
                <a:solidFill>
                  <a:srgbClr val="FFFF00"/>
                </a:solidFill>
              </a:rPr>
              <a:t>Правила второй фигуры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kern="0" dirty="0">
                <a:latin typeface="+mn-lt"/>
              </a:rPr>
              <a:t>Одна из посылок должна быть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отрицательным</a:t>
            </a:r>
            <a:r>
              <a:rPr lang="ru-RU" sz="1600" kern="0" dirty="0">
                <a:latin typeface="+mn-lt"/>
              </a:rPr>
              <a:t> суждением.</a:t>
            </a:r>
          </a:p>
          <a:p>
            <a:pPr marL="742950" lvl="1" indent="-285750" algn="l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kern="0" dirty="0">
                <a:latin typeface="+mn-lt"/>
              </a:rPr>
              <a:t>Следовательно, и вывод будет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отрицательным</a:t>
            </a:r>
            <a:r>
              <a:rPr lang="ru-RU" sz="1600" kern="0" dirty="0">
                <a:latin typeface="+mn-lt"/>
              </a:rPr>
              <a:t>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sz="1600" kern="0" dirty="0">
                <a:solidFill>
                  <a:srgbClr val="66FF33"/>
                </a:solidFill>
                <a:latin typeface="+mn-lt"/>
              </a:rPr>
              <a:t>Б</a:t>
            </a:r>
            <a:r>
              <a:rPr lang="en-US" sz="1600" dirty="0">
                <a:solidFill>
                  <a:srgbClr val="66FF33"/>
                </a:solidFill>
                <a:cs typeface="Arial" charset="0"/>
              </a:rPr>
              <a:t>ó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льшая</a:t>
            </a:r>
            <a:r>
              <a:rPr lang="ru-RU" sz="1600" kern="0" dirty="0">
                <a:latin typeface="+mn-lt"/>
              </a:rPr>
              <a:t> посылка должна быть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общим</a:t>
            </a:r>
            <a:r>
              <a:rPr lang="ru-RU" sz="1600" kern="0" dirty="0"/>
              <a:t> суждением</a:t>
            </a:r>
            <a:r>
              <a:rPr lang="ru-RU" sz="1600" kern="0" dirty="0" smtClean="0">
                <a:latin typeface="+mn-lt"/>
              </a:rPr>
              <a:t>.</a:t>
            </a:r>
            <a:endParaRPr lang="en-US" sz="1600" kern="0" dirty="0">
              <a:latin typeface="+mn-lt"/>
            </a:endParaRPr>
          </a:p>
        </p:txBody>
      </p:sp>
      <p:sp>
        <p:nvSpPr>
          <p:cNvPr id="465937" name="Text Box 17"/>
          <p:cNvSpPr txBox="1">
            <a:spLocks noChangeArrowheads="1"/>
          </p:cNvSpPr>
          <p:nvPr/>
        </p:nvSpPr>
        <p:spPr bwMode="auto">
          <a:xfrm>
            <a:off x="180000" y="1548000"/>
            <a:ext cx="3744000" cy="198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Второй фигурой простого категорического силлогизма считается фигура, в которой </a:t>
            </a:r>
            <a:r>
              <a:rPr lang="ru-RU" dirty="0" smtClean="0">
                <a:solidFill>
                  <a:srgbClr val="00FFFF"/>
                </a:solidFill>
              </a:rPr>
              <a:t>средний термин 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является </a:t>
            </a:r>
            <a:r>
              <a:rPr lang="ru-RU" dirty="0" smtClean="0">
                <a:solidFill>
                  <a:srgbClr val="FFFF00"/>
                </a:solidFill>
              </a:rPr>
              <a:t>предикатом 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в обеих посылках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5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5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65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5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465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465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46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872 0 " pathEditMode="relative" ptsTypes="AA">
                                      <p:cBhvr>
                                        <p:cTn id="50" dur="20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1000"/>
                                        <p:tgtEl>
                                          <p:spTgt spid="46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1000"/>
                                        <p:tgtEl>
                                          <p:spTgt spid="465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2000" fill="hold"/>
                                        <p:tgtEl>
                                          <p:spTgt spid="4659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7" grpId="0" animBg="1"/>
      <p:bldP spid="17" grpId="1" animBg="1"/>
      <p:bldP spid="465922" grpId="0" animBg="1"/>
      <p:bldP spid="465922" grpId="1" animBg="1"/>
      <p:bldP spid="465922" grpId="2" animBg="1"/>
      <p:bldP spid="465923" grpId="0" animBg="1" autoUpdateAnimBg="0"/>
      <p:bldP spid="465923" grpId="1" animBg="1" autoUpdateAnimBg="0"/>
      <p:bldP spid="465923" grpId="2" animBg="1" autoUpdateAnimBg="0"/>
      <p:bldP spid="465924" grpId="0" animBg="1"/>
      <p:bldP spid="465924" grpId="1" animBg="1"/>
      <p:bldP spid="465926" grpId="0" animBg="1"/>
      <p:bldP spid="465927" grpId="0" animBg="1"/>
      <p:bldP spid="465928" grpId="0" animBg="1"/>
      <p:bldP spid="465930" grpId="0" animBg="1"/>
      <p:bldP spid="465930" grpId="1" animBg="1"/>
      <p:bldP spid="465931" grpId="0" animBg="1"/>
      <p:bldP spid="465932" grpId="0" animBg="1"/>
      <p:bldP spid="465933" grpId="0" animBg="1"/>
      <p:bldP spid="465934" grpId="0" animBg="1"/>
      <p:bldP spid="465934" grpId="1" animBg="1"/>
      <p:bldP spid="465934" grpId="2" animBg="1"/>
      <p:bldP spid="465935" grpId="0" animBg="1"/>
      <p:bldP spid="465935" grpId="1" animBg="1"/>
      <p:bldP spid="18" grpId="0" build="p"/>
      <p:bldP spid="465937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Вторая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Правила второй фигуры</a:t>
            </a:r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863" y="1332000"/>
            <a:ext cx="8877300" cy="5292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Одна из посылок должна быть отрицательным суждением.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Средний термин должен быть распределён хотя бы в одной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из посылок (</a:t>
            </a:r>
            <a:r>
              <a:rPr lang="ru-RU" sz="1800" b="1" dirty="0" smtClean="0">
                <a:solidFill>
                  <a:srgbClr val="FFFF00"/>
                </a:solidFill>
              </a:rPr>
              <a:t>правило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).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в обеих посылках второй фигуры средний термин является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фигуры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предикатом, предикаты же распределены в отрицательных суждениях.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</a:t>
            </a:r>
            <a:r>
              <a:rPr lang="ru-RU" sz="1800" b="1" dirty="0" smtClean="0">
                <a:solidFill>
                  <a:srgbClr val="00FFFF"/>
                </a:solidFill>
              </a:rPr>
              <a:t>одна из посылок должна быть отрицательным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Соответственно, отрицательным должен быть и вывод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).</a:t>
            </a:r>
          </a:p>
          <a:p>
            <a:pPr eaLnBrk="1" hangingPunct="1">
              <a:lnSpc>
                <a:spcPct val="90000"/>
              </a:lnSpc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Б</a:t>
            </a:r>
            <a:r>
              <a:rPr lang="en-US" sz="2000" b="1" dirty="0" smtClean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2000" b="1" dirty="0" smtClean="0">
                <a:solidFill>
                  <a:srgbClr val="00FFFF"/>
                </a:solidFill>
              </a:rPr>
              <a:t>льшая посылка должна быть общим суждением.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Раз вывод – отрицательное суждение,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предикат вывода) в выводе будет распределён.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 этом случае он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) должен </a:t>
            </a:r>
            <a:r>
              <a:rPr lang="ru-RU" sz="1800" b="1" dirty="0" smtClean="0">
                <a:solidFill>
                  <a:schemeClr val="accent3"/>
                </a:solidFill>
              </a:rPr>
              <a:t>быть распределён и в посылке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льшей).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во второй фигуре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является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фигуры</a:t>
            </a:r>
            <a:r>
              <a:rPr lang="ru-RU" sz="1800" b="1" dirty="0" smtClean="0">
                <a:solidFill>
                  <a:schemeClr val="bg1"/>
                </a:solidFill>
              </a:rPr>
              <a:t>) субъектом б</a:t>
            </a:r>
            <a:r>
              <a:rPr lang="en-US" sz="18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bg1"/>
                </a:solidFill>
              </a:rPr>
              <a:t>льшей посылки, субъекты же распределены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в общих суждениях.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</a:t>
            </a:r>
            <a:r>
              <a:rPr lang="ru-RU" sz="1800" b="1" dirty="0" smtClean="0">
                <a:solidFill>
                  <a:srgbClr val="00FFFF"/>
                </a:solidFill>
              </a:rPr>
              <a:t>б</a:t>
            </a:r>
            <a:r>
              <a:rPr lang="en-US" sz="1800" b="1" dirty="0" smtClean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rgbClr val="00FFFF"/>
                </a:solidFill>
              </a:rPr>
              <a:t>льшая посылка должна быть общим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9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9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000" y="1440000"/>
            <a:ext cx="9000000" cy="5256000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Правило трёх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 вытекает </a:t>
            </a:r>
            <a:r>
              <a:rPr lang="ru-RU" sz="1800" b="1" dirty="0" smtClean="0">
                <a:solidFill>
                  <a:schemeClr val="accent3"/>
                </a:solidFill>
              </a:rPr>
              <a:t>из</a:t>
            </a:r>
            <a:r>
              <a:rPr lang="ru-RU" sz="1800" b="1" dirty="0" smtClean="0">
                <a:solidFill>
                  <a:srgbClr val="FFFF00"/>
                </a:solidFill>
              </a:rPr>
              <a:t> определения силлогизма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Нарушение </a:t>
            </a:r>
            <a:r>
              <a:rPr lang="ru-RU" sz="1600" b="1" dirty="0" smtClean="0">
                <a:solidFill>
                  <a:srgbClr val="00FFFF"/>
                </a:solidFill>
              </a:rPr>
              <a:t>правила трёх терминов</a:t>
            </a:r>
            <a:r>
              <a:rPr lang="ru-RU" sz="1600" b="1" dirty="0" smtClean="0">
                <a:solidFill>
                  <a:schemeClr val="bg1"/>
                </a:solidFill>
              </a:rPr>
              <a:t> ведёт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к логической ошибке </a:t>
            </a:r>
            <a:r>
              <a:rPr lang="ru-RU" sz="1600" b="1" dirty="0" smtClean="0">
                <a:solidFill>
                  <a:srgbClr val="FFFF00"/>
                </a:solidFill>
              </a:rPr>
              <a:t>учетверения терминов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Правила терминов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40000" y="2448000"/>
            <a:ext cx="6264000" cy="158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Учетверение терминов </a:t>
            </a:r>
            <a:r>
              <a:rPr lang="en-US" sz="2000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en-US" sz="2000" dirty="0" smtClean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/>
              <a:t>(</a:t>
            </a:r>
            <a:r>
              <a:rPr lang="ru-RU" i="1" dirty="0" smtClean="0"/>
              <a:t>лат.</a:t>
            </a:r>
            <a:r>
              <a:rPr lang="ru-RU" dirty="0" smtClean="0"/>
              <a:t> </a:t>
            </a:r>
            <a:r>
              <a:rPr lang="en-US" dirty="0" smtClean="0">
                <a:solidFill>
                  <a:srgbClr val="00FF00"/>
                </a:solidFill>
              </a:rPr>
              <a:t>quaternio terminorum</a:t>
            </a:r>
            <a:r>
              <a:rPr lang="en-US" dirty="0" smtClean="0"/>
              <a:t>) – </a:t>
            </a:r>
            <a:br>
              <a:rPr lang="en-US" dirty="0" smtClean="0"/>
            </a:br>
            <a:r>
              <a:rPr lang="ru-RU" dirty="0" smtClean="0"/>
              <a:t>логическая ошибка в категорической силлогистике, </a:t>
            </a:r>
            <a:br>
              <a:rPr lang="ru-RU" dirty="0" smtClean="0"/>
            </a:br>
            <a:r>
              <a:rPr lang="ru-RU" dirty="0" smtClean="0"/>
              <a:t>существо которой заключается в том, </a:t>
            </a:r>
            <a:br>
              <a:rPr lang="ru-RU" dirty="0" smtClean="0"/>
            </a:br>
            <a:r>
              <a:rPr lang="ru-RU" dirty="0" smtClean="0"/>
              <a:t>что в силлогизме появляется </a:t>
            </a:r>
            <a:r>
              <a:rPr lang="ru-RU" dirty="0" smtClean="0">
                <a:solidFill>
                  <a:srgbClr val="FF66FF"/>
                </a:solidFill>
              </a:rPr>
              <a:t>четвёртый</a:t>
            </a:r>
            <a:r>
              <a:rPr lang="ru-RU" dirty="0" smtClean="0"/>
              <a:t> термин.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0000" y="4500000"/>
            <a:ext cx="2160000" cy="126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en-US" dirty="0" smtClean="0">
                <a:solidFill>
                  <a:srgbClr val="00FF00"/>
                </a:solidFill>
              </a:rPr>
              <a:t>A</a:t>
            </a:r>
            <a:r>
              <a:rPr lang="en-US" dirty="0" smtClean="0"/>
              <a:t>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  <a:endParaRPr lang="ru-RU" dirty="0" smtClean="0"/>
          </a:p>
          <a:p>
            <a:pPr algn="ctr"/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smtClean="0">
                <a:solidFill>
                  <a:srgbClr val="00FF00"/>
                </a:solidFill>
              </a:rPr>
              <a:t>A</a:t>
            </a:r>
          </a:p>
          <a:p>
            <a:pPr algn="ctr"/>
            <a:r>
              <a:rPr lang="ru-RU" sz="1600" i="1" dirty="0" smtClean="0"/>
              <a:t>Следовательно,</a:t>
            </a:r>
            <a:endParaRPr lang="en-US" sz="1600" i="1" dirty="0" smtClean="0"/>
          </a:p>
          <a:p>
            <a:pPr algn="ctr"/>
            <a:r>
              <a:rPr lang="en-US" dirty="0" smtClean="0"/>
              <a:t>C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268000" y="4104000"/>
            <a:ext cx="4644000" cy="2628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Вывод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истинен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только если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б</a:t>
            </a:r>
            <a:r>
              <a:rPr kumimoji="0" lang="fr-FR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Times New Roman"/>
              </a:rPr>
              <a:t>ó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л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ьшей посылки обозначает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ту же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величину, что и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меньшей посылки.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бы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1600" kern="0" dirty="0" smtClean="0"/>
              <a:t>б</a:t>
            </a:r>
            <a:r>
              <a:rPr lang="fr-FR" sz="1600" kern="0" dirty="0" smtClean="0">
                <a:cs typeface="Times New Roman"/>
              </a:rPr>
              <a:t>ó</a:t>
            </a:r>
            <a:r>
              <a:rPr lang="ru-RU" sz="1600" kern="0" dirty="0" smtClean="0"/>
              <a:t>льшей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посылки и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1600" kern="0" dirty="0" smtClean="0"/>
              <a:t>меньшей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посылки обозначали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величины, вывод был бы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ложен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же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разные величины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обозначить, как того и требует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закон тождества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разными символами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вывод станет, очевидным образом,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невозможен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000" y="4500000"/>
            <a:ext cx="2160000" cy="126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en-US" dirty="0" smtClean="0"/>
              <a:t>A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  <a:endParaRPr lang="ru-RU" dirty="0" smtClean="0"/>
          </a:p>
          <a:p>
            <a:pPr algn="ctr"/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smtClean="0"/>
              <a:t>D</a:t>
            </a:r>
            <a:endParaRPr lang="en-US" i="1" dirty="0" smtClean="0"/>
          </a:p>
          <a:p>
            <a:pPr algn="ctr"/>
            <a:r>
              <a:rPr lang="ru-RU" sz="1600" i="1" dirty="0" smtClean="0"/>
              <a:t>Следовательно,</a:t>
            </a:r>
            <a:endParaRPr lang="en-US" sz="1600" i="1" dirty="0" smtClean="0"/>
          </a:p>
          <a:p>
            <a:pPr algn="ctr"/>
            <a:r>
              <a:rPr lang="ru-RU" dirty="0" smtClean="0">
                <a:solidFill>
                  <a:srgbClr val="FF9933"/>
                </a:solidFill>
              </a:rPr>
              <a:t>?</a:t>
            </a:r>
            <a:endParaRPr lang="en-US" dirty="0" smtClean="0">
              <a:solidFill>
                <a:srgbClr val="FF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/>
      <p:bldP spid="8" grpId="0" build="p"/>
      <p:bldP spid="9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 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3" name="AutoShape 3"/>
          <p:cNvSpPr>
            <a:spLocks noChangeArrowheads="1"/>
          </p:cNvSpPr>
          <p:nvPr/>
        </p:nvSpPr>
        <p:spPr bwMode="auto">
          <a:xfrm>
            <a:off x="5613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4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не 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5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7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8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5931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3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4" name="Rectangle 14"/>
          <p:cNvSpPr>
            <a:spLocks noChangeArrowheads="1"/>
          </p:cNvSpPr>
          <p:nvPr/>
        </p:nvSpPr>
        <p:spPr bwMode="auto">
          <a:xfrm rot="5400000">
            <a:off x="7704000" y="2664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65937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</a:t>
            </a:r>
            <a:r>
              <a:rPr lang="ru-RU" dirty="0" smtClean="0"/>
              <a:t>термин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 smtClean="0">
                <a:solidFill>
                  <a:srgbClr val="00FFFF"/>
                </a:solidFill>
              </a:rPr>
              <a:t>предикатом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0000" y="4392000"/>
            <a:ext cx="3744000" cy="234000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lIns="36000" rIns="36000" bIns="46800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/>
              <a:t>Назначение </a:t>
            </a:r>
            <a:r>
              <a:rPr lang="ru-RU" sz="1600" dirty="0" smtClean="0">
                <a:solidFill>
                  <a:srgbClr val="00FFFF"/>
                </a:solidFill>
              </a:rPr>
              <a:t>второй</a:t>
            </a:r>
            <a:r>
              <a:rPr lang="ru-RU" sz="1600" dirty="0" smtClean="0"/>
              <a:t> фигуры – </a:t>
            </a:r>
            <a:br>
              <a:rPr lang="ru-RU" sz="1600" dirty="0" smtClean="0"/>
            </a:br>
            <a:r>
              <a:rPr lang="ru-RU" sz="1600" dirty="0" smtClean="0"/>
              <a:t>отвержение ложного подчинения, </a:t>
            </a:r>
            <a:br>
              <a:rPr lang="ru-RU" sz="1600" dirty="0" smtClean="0"/>
            </a:br>
            <a:r>
              <a:rPr lang="ru-RU" sz="1600" dirty="0" smtClean="0"/>
              <a:t>в том числе обоснование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неправомерности подведения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данного случая под данное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правило</a:t>
            </a:r>
            <a:r>
              <a:rPr lang="ru-RU" sz="1600" dirty="0" smtClean="0"/>
              <a:t>: в б</a:t>
            </a:r>
            <a:r>
              <a:rPr lang="en-US" sz="1600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600" dirty="0" smtClean="0"/>
              <a:t>льшей (общей) </a:t>
            </a:r>
            <a:br>
              <a:rPr lang="ru-RU" sz="1600" dirty="0" smtClean="0"/>
            </a:br>
            <a:r>
              <a:rPr lang="ru-RU" sz="1600" dirty="0" smtClean="0"/>
              <a:t>посылке правило формулируется, </a:t>
            </a:r>
            <a:br>
              <a:rPr lang="ru-RU" sz="1600" dirty="0" smtClean="0"/>
            </a:br>
            <a:r>
              <a:rPr lang="ru-RU" sz="1600" dirty="0" smtClean="0"/>
              <a:t>меньшая (качеством отличающаяся </a:t>
            </a:r>
            <a:br>
              <a:rPr lang="ru-RU" sz="1600" dirty="0" smtClean="0"/>
            </a:br>
            <a:r>
              <a:rPr lang="ru-RU" sz="1600" dirty="0" smtClean="0"/>
              <a:t>от б</a:t>
            </a:r>
            <a:r>
              <a:rPr lang="en-US" sz="1600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600" dirty="0" smtClean="0"/>
              <a:t>льшей) обосновывает </a:t>
            </a:r>
            <a:br>
              <a:rPr lang="ru-RU" sz="1600" dirty="0" smtClean="0"/>
            </a:br>
            <a:r>
              <a:rPr lang="ru-RU" sz="1600" dirty="0" smtClean="0"/>
              <a:t>неправомерность подведения.</a:t>
            </a:r>
            <a:endParaRPr lang="ru-RU" sz="1600" dirty="0"/>
          </a:p>
        </p:txBody>
      </p: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Вторая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Назначение второй фигуры</a:t>
            </a:r>
          </a:p>
        </p:txBody>
      </p:sp>
      <p:sp>
        <p:nvSpPr>
          <p:cNvPr id="18" name="Rectangle 15"/>
          <p:cNvSpPr txBox="1">
            <a:spLocks noChangeArrowheads="1"/>
          </p:cNvSpPr>
          <p:nvPr/>
        </p:nvSpPr>
        <p:spPr bwMode="auto">
          <a:xfrm>
            <a:off x="180000" y="2448000"/>
            <a:ext cx="3744000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spcAft>
                <a:spcPts val="400"/>
              </a:spcAft>
              <a:defRPr/>
            </a:pPr>
            <a:r>
              <a:rPr lang="ru-RU" kern="0" dirty="0">
                <a:solidFill>
                  <a:srgbClr val="FFFF00"/>
                </a:solidFill>
              </a:rPr>
              <a:t>Правила второй фигуры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kern="0" dirty="0">
                <a:latin typeface="+mn-lt"/>
              </a:rPr>
              <a:t>Одна из посылок должна быть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отрицательным</a:t>
            </a:r>
            <a:r>
              <a:rPr lang="ru-RU" sz="1600" kern="0" dirty="0">
                <a:latin typeface="+mn-lt"/>
              </a:rPr>
              <a:t> суждением.</a:t>
            </a:r>
          </a:p>
          <a:p>
            <a:pPr marL="742950" lvl="1" indent="-285750" algn="l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1600" kern="0" dirty="0">
                <a:latin typeface="+mn-lt"/>
              </a:rPr>
              <a:t>Следовательно, и вывод будет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отрицательным</a:t>
            </a:r>
            <a:r>
              <a:rPr lang="ru-RU" sz="1600" kern="0" dirty="0">
                <a:latin typeface="+mn-lt"/>
              </a:rPr>
              <a:t>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sz="1600" kern="0" dirty="0">
                <a:solidFill>
                  <a:srgbClr val="66FF33"/>
                </a:solidFill>
                <a:latin typeface="+mn-lt"/>
              </a:rPr>
              <a:t>Б</a:t>
            </a:r>
            <a:r>
              <a:rPr lang="en-US" sz="1600" dirty="0">
                <a:solidFill>
                  <a:srgbClr val="66FF33"/>
                </a:solidFill>
                <a:cs typeface="Arial" charset="0"/>
              </a:rPr>
              <a:t>ó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льшая</a:t>
            </a:r>
            <a:r>
              <a:rPr lang="ru-RU" sz="1600" kern="0" dirty="0">
                <a:latin typeface="+mn-lt"/>
              </a:rPr>
              <a:t> посылка должна быть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общим</a:t>
            </a:r>
            <a:r>
              <a:rPr lang="ru-RU" sz="1600" kern="0" dirty="0"/>
              <a:t> суждением</a:t>
            </a:r>
            <a:r>
              <a:rPr lang="ru-RU" sz="1600" kern="0" dirty="0" smtClean="0">
                <a:latin typeface="+mn-lt"/>
              </a:rPr>
              <a:t>.</a:t>
            </a:r>
            <a:endParaRPr lang="en-US" sz="1600" kern="0" dirty="0">
              <a:latin typeface="+mn-lt"/>
            </a:endParaRPr>
          </a:p>
        </p:txBody>
      </p:sp>
      <p:sp>
        <p:nvSpPr>
          <p:cNvPr id="23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4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>
              <a:lnSpc>
                <a:spcPct val="8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 rot="-5400000">
            <a:off x="4464000" y="2664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>
              <a:lnSpc>
                <a:spcPct val="75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не суть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 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en-US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3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(не)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4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не есть</a:t>
            </a:r>
            <a:r>
              <a:rPr lang="ru-RU" sz="100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/</a:t>
            </a:r>
            <a:r>
              <a:rPr lang="ru-RU" sz="1050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7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8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5931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3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4" name="Rectangle 14"/>
          <p:cNvSpPr>
            <a:spLocks noChangeArrowheads="1"/>
          </p:cNvSpPr>
          <p:nvPr/>
        </p:nvSpPr>
        <p:spPr bwMode="auto">
          <a:xfrm rot="5400000">
            <a:off x="7704000" y="2664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8" name="Rectangle 15"/>
          <p:cNvSpPr txBox="1">
            <a:spLocks noChangeArrowheads="1"/>
          </p:cNvSpPr>
          <p:nvPr/>
        </p:nvSpPr>
        <p:spPr bwMode="auto">
          <a:xfrm>
            <a:off x="360000" y="2556000"/>
            <a:ext cx="3384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5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</a:t>
            </a:r>
            <a:r>
              <a:rPr lang="ru-RU" kern="0" dirty="0">
                <a:solidFill>
                  <a:srgbClr val="FFFF00"/>
                </a:solidFill>
              </a:rPr>
              <a:t>второй фигуры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STR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K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Ослабленные модусы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S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endParaRPr lang="ru-RU" sz="1600" kern="0" dirty="0" smtClean="0">
              <a:solidFill>
                <a:srgbClr val="00FFFF"/>
              </a:solidFill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STR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  <a:endParaRPr lang="en-US" sz="1600" kern="0" dirty="0" smtClean="0">
              <a:solidFill>
                <a:srgbClr val="00FFFF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6000" y="5076000"/>
            <a:ext cx="4104000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ru-RU" sz="1600" dirty="0" smtClean="0"/>
              <a:t> посылки </a:t>
            </a:r>
            <a:br>
              <a:rPr lang="ru-RU" sz="1600" dirty="0" smtClean="0"/>
            </a:br>
            <a:r>
              <a:rPr lang="ru-RU" sz="1600" dirty="0" smtClean="0"/>
              <a:t>(отрицательной или утвердительной) </a:t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противоположной по качеству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/>
              <a:t> (утвердительной или отрицательной)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ru-RU" sz="1600" dirty="0" smtClean="0"/>
              <a:t> посылкой </a:t>
            </a:r>
            <a:br>
              <a:rPr lang="ru-RU" sz="1600" dirty="0" smtClean="0"/>
            </a:br>
            <a:r>
              <a:rPr lang="ru-RU" sz="1600" dirty="0" smtClean="0"/>
              <a:t>(общей или частной).</a:t>
            </a:r>
            <a:endParaRPr lang="ru-RU" sz="1600" dirty="0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</a:t>
            </a:r>
            <a:r>
              <a:rPr lang="ru-RU" dirty="0" smtClean="0"/>
              <a:t>термин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 smtClean="0">
                <a:solidFill>
                  <a:srgbClr val="00FFFF"/>
                </a:solidFill>
              </a:rPr>
              <a:t>предикатом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Вторая фигура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Модусы второй фигуры</a:t>
            </a:r>
          </a:p>
        </p:txBody>
      </p:sp>
      <p:sp>
        <p:nvSpPr>
          <p:cNvPr id="25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26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>
              <a:lnSpc>
                <a:spcPct val="8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(ни одно)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5" name="Rectangle 15"/>
          <p:cNvSpPr>
            <a:spLocks noChangeArrowheads="1"/>
          </p:cNvSpPr>
          <p:nvPr/>
        </p:nvSpPr>
        <p:spPr bwMode="auto">
          <a:xfrm rot="-5400000">
            <a:off x="4464000" y="2664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>
              <a:lnSpc>
                <a:spcPct val="75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не суть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7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tIns="108000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(некоторые)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3" name="AutoShape 3"/>
          <p:cNvSpPr>
            <a:spLocks noChangeArrowheads="1"/>
          </p:cNvSpPr>
          <p:nvPr/>
        </p:nvSpPr>
        <p:spPr bwMode="auto">
          <a:xfrm>
            <a:off x="5612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4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не есть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65926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dirty="0" smtClean="0">
                <a:solidFill>
                  <a:srgbClr val="0000FF"/>
                </a:solidFill>
              </a:rPr>
              <a:t>ни одно</a:t>
            </a:r>
            <a:br>
              <a:rPr lang="ru-RU" sz="22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7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8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5930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000" dirty="0">
                <a:solidFill>
                  <a:srgbClr val="0000FF"/>
                </a:solidFill>
              </a:rPr>
              <a:t/>
            </a:r>
            <a:br>
              <a:rPr lang="ru-RU" sz="2000" dirty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65931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2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/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3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4" name="Rectangle 14"/>
          <p:cNvSpPr>
            <a:spLocks noChangeArrowheads="1"/>
          </p:cNvSpPr>
          <p:nvPr/>
        </p:nvSpPr>
        <p:spPr bwMode="auto">
          <a:xfrm rot="5400000">
            <a:off x="7704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65935" name="Rectangle 15"/>
          <p:cNvSpPr>
            <a:spLocks noChangeArrowheads="1"/>
          </p:cNvSpPr>
          <p:nvPr/>
        </p:nvSpPr>
        <p:spPr bwMode="auto">
          <a:xfrm rot="-5400000">
            <a:off x="446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не </a:t>
            </a:r>
            <a:r>
              <a:rPr lang="ru-RU" sz="1600" dirty="0" smtClean="0">
                <a:solidFill>
                  <a:srgbClr val="0000CC"/>
                </a:solidFill>
              </a:rPr>
              <a:t>есть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0" name="Rectangle 15"/>
          <p:cNvSpPr txBox="1">
            <a:spLocks noChangeArrowheads="1"/>
          </p:cNvSpPr>
          <p:nvPr/>
        </p:nvSpPr>
        <p:spPr bwMode="auto">
          <a:xfrm>
            <a:off x="360000" y="2556000"/>
            <a:ext cx="3384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5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</a:t>
            </a:r>
            <a:r>
              <a:rPr lang="ru-RU" kern="0" dirty="0">
                <a:solidFill>
                  <a:srgbClr val="FFFF00"/>
                </a:solidFill>
              </a:rPr>
              <a:t>второй фигуры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STR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K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Ослабленные модусы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S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STR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6000" y="5076000"/>
            <a:ext cx="4104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ru-RU" sz="1600" dirty="0" smtClean="0"/>
              <a:t> посылки</a:t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даёт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общеотрицательный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(в ослабленном варианте – частноотрицательный)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</a:t>
            </a:r>
            <a:r>
              <a:rPr lang="ru-RU" dirty="0" smtClean="0"/>
              <a:t>термин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 smtClean="0">
                <a:solidFill>
                  <a:srgbClr val="00FFFF"/>
                </a:solidFill>
              </a:rPr>
              <a:t>предикатом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65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5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65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465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1000"/>
                                        <p:tgtEl>
                                          <p:spTgt spid="46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872 0 " pathEditMode="relative" ptsTypes="AA">
                                      <p:cBhvr>
                                        <p:cTn id="59" dur="20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1000"/>
                                        <p:tgtEl>
                                          <p:spTgt spid="46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1000"/>
                                        <p:tgtEl>
                                          <p:spTgt spid="465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22" grpId="0" animBg="1"/>
      <p:bldP spid="465923" grpId="0" animBg="1"/>
      <p:bldP spid="465924" grpId="0" animBg="1"/>
      <p:bldP spid="465926" grpId="0" animBg="1"/>
      <p:bldP spid="465927" grpId="0" animBg="1"/>
      <p:bldP spid="465928" grpId="0" animBg="1"/>
      <p:bldP spid="465930" grpId="0" animBg="1"/>
      <p:bldP spid="465931" grpId="0" animBg="1"/>
      <p:bldP spid="465932" grpId="0" animBg="1"/>
      <p:bldP spid="465933" grpId="0" animBg="1"/>
      <p:bldP spid="465934" grpId="0" animBg="1"/>
      <p:bldP spid="465934" grpId="1" animBg="1"/>
      <p:bldP spid="465934" grpId="2" animBg="1"/>
      <p:bldP spid="21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2448000" y="2772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1" name="Text Box 13"/>
          <p:cNvSpPr txBox="1">
            <a:spLocks noChangeArrowheads="1"/>
          </p:cNvSpPr>
          <p:nvPr/>
        </p:nvSpPr>
        <p:spPr bwMode="auto">
          <a:xfrm>
            <a:off x="719138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330325" y="3240088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8000" y="2052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84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5 0.00185 L -3.33333E-6 -3.3796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3" grpId="0" animBg="1"/>
      <p:bldP spid="524293" grpId="1" animBg="1"/>
      <p:bldP spid="524293" grpId="2" animBg="1"/>
      <p:bldP spid="524296" grpId="0" animBg="1"/>
      <p:bldP spid="524301" grpId="0"/>
      <p:bldP spid="524297" grpId="0" animBg="1"/>
      <p:bldP spid="524297" grpId="1" animBg="1"/>
      <p:bldP spid="524297" grpId="2" animBg="1"/>
      <p:bldP spid="524297" grpId="3" animBg="1"/>
      <p:bldP spid="524297" grpId="4" animBg="1"/>
      <p:bldP spid="19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Птицы</a:t>
            </a: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1" name="Text Box 13"/>
          <p:cNvSpPr txBox="1">
            <a:spLocks noChangeArrowheads="1"/>
          </p:cNvSpPr>
          <p:nvPr/>
        </p:nvSpPr>
        <p:spPr bwMode="auto">
          <a:xfrm>
            <a:off x="719138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2448000" y="2771775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Рыбы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330325" y="3240088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Галки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8000" y="2052000"/>
            <a:ext cx="249061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одна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84 0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5 0.00185 L -3.33333E-6 -3.3796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6" grpId="0" animBg="1"/>
      <p:bldP spid="524293" grpId="0" animBg="1"/>
      <p:bldP spid="524293" grpId="1" animBg="1"/>
      <p:bldP spid="524293" grpId="2" animBg="1"/>
      <p:bldP spid="524297" grpId="0" animBg="1"/>
      <p:bldP spid="524297" grpId="1" animBg="1"/>
      <p:bldP spid="524297" grpId="2" animBg="1"/>
      <p:bldP spid="524297" grpId="3" animBg="1"/>
      <p:bldP spid="524297" grpId="4" animBg="1"/>
      <p:bldP spid="19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5"/>
          <p:cNvSpPr>
            <a:spLocks noChangeAspect="1" noChangeArrowheads="1"/>
          </p:cNvSpPr>
          <p:nvPr/>
        </p:nvSpPr>
        <p:spPr bwMode="auto">
          <a:xfrm>
            <a:off x="2592000" y="4032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7" name="Oval 2"/>
          <p:cNvSpPr>
            <a:spLocks noChangeAspect="1" noChangeArrowheads="1"/>
          </p:cNvSpPr>
          <p:nvPr/>
        </p:nvSpPr>
        <p:spPr bwMode="auto">
          <a:xfrm>
            <a:off x="6372000" y="180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277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Ослабленные модусы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360000" y="1440000"/>
            <a:ext cx="1296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B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RB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0" name="Oval 4"/>
          <p:cNvSpPr>
            <a:spLocks noChangeAspect="1" noChangeArrowheads="1"/>
          </p:cNvSpPr>
          <p:nvPr/>
        </p:nvSpPr>
        <p:spPr bwMode="auto">
          <a:xfrm>
            <a:off x="1368000" y="1620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1" name="Oval 5"/>
          <p:cNvSpPr>
            <a:spLocks noChangeAspect="1" noChangeArrowheads="1"/>
          </p:cNvSpPr>
          <p:nvPr/>
        </p:nvSpPr>
        <p:spPr bwMode="auto">
          <a:xfrm>
            <a:off x="1548000" y="205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r>
              <a:rPr lang="ru-RU" sz="2400" dirty="0">
                <a:solidFill>
                  <a:srgbClr val="0000CC"/>
                </a:solidFill>
              </a:rPr>
              <a:t/>
            </a:r>
            <a:br>
              <a:rPr lang="ru-RU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2" name="Oval 6"/>
          <p:cNvSpPr>
            <a:spLocks noChangeAspect="1" noChangeArrowheads="1"/>
          </p:cNvSpPr>
          <p:nvPr/>
        </p:nvSpPr>
        <p:spPr bwMode="auto">
          <a:xfrm>
            <a:off x="1692000" y="2448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 </a:t>
            </a:r>
            <a:r>
              <a:rPr lang="en-US" sz="1600" dirty="0" smtClean="0">
                <a:solidFill>
                  <a:srgbClr val="0000CC"/>
                </a:solidFill>
              </a:rPr>
              <a:t>S</a:t>
            </a:r>
            <a:r>
              <a:rPr lang="ru-RU" sz="1600" dirty="0" smtClean="0">
                <a:solidFill>
                  <a:srgbClr val="0000CC"/>
                </a:solidFill>
              </a:rPr>
              <a:t> 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08000" y="1620000"/>
            <a:ext cx="189859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FF66FF"/>
                </a:solidFill>
              </a:rPr>
              <a:t>P </a:t>
            </a:r>
            <a:r>
              <a:rPr lang="ru-RU" sz="1200" dirty="0" smtClean="0">
                <a:solidFill>
                  <a:srgbClr val="FF66FF"/>
                </a:solidFill>
              </a:rPr>
              <a:t/>
            </a:r>
            <a:br>
              <a:rPr lang="ru-RU" sz="1200" dirty="0" smtClean="0">
                <a:solidFill>
                  <a:srgbClr val="FF66FF"/>
                </a:solidFill>
              </a:rPr>
            </a:br>
            <a:r>
              <a:rPr lang="ru-RU" sz="1200" dirty="0" smtClean="0"/>
              <a:t>→</a:t>
            </a:r>
            <a:r>
              <a:rPr lang="en-US" sz="1200" dirty="0" smtClean="0"/>
              <a:t> </a:t>
            </a:r>
            <a:r>
              <a:rPr lang="ru-RU" sz="1200" dirty="0" smtClean="0"/>
              <a:t>Некоторые</a:t>
            </a:r>
            <a:r>
              <a:rPr lang="en-US" sz="1200" dirty="0" smtClean="0">
                <a:solidFill>
                  <a:srgbClr val="FFFF00"/>
                </a:solidFill>
              </a:rPr>
              <a:t> S</a:t>
            </a:r>
            <a:r>
              <a:rPr lang="en-US" sz="1200" dirty="0" smtClean="0"/>
              <a:t> </a:t>
            </a:r>
            <a:r>
              <a:rPr lang="ru-RU" sz="1200" dirty="0" smtClean="0"/>
              <a:t>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>
              <a:solidFill>
                <a:srgbClr val="FF66FF"/>
              </a:solidFill>
            </a:endParaRPr>
          </a:p>
        </p:txBody>
      </p:sp>
      <p:sp>
        <p:nvSpPr>
          <p:cNvPr id="14" name="Хорда 13"/>
          <p:cNvSpPr>
            <a:spLocks noChangeAspect="1"/>
          </p:cNvSpPr>
          <p:nvPr/>
        </p:nvSpPr>
        <p:spPr bwMode="auto">
          <a:xfrm rot="10980000">
            <a:off x="1692000" y="2448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220000" y="1440000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C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en-US" dirty="0" smtClean="0"/>
              <a:t>L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O</a:t>
            </a:r>
            <a:r>
              <a:rPr lang="en-US" dirty="0" smtClean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6" name="Oval 7"/>
          <p:cNvSpPr>
            <a:spLocks noChangeAspect="1" noChangeArrowheads="1"/>
          </p:cNvSpPr>
          <p:nvPr/>
        </p:nvSpPr>
        <p:spPr bwMode="auto">
          <a:xfrm>
            <a:off x="7416000" y="1620000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8" name="Oval 11"/>
          <p:cNvSpPr>
            <a:spLocks noChangeAspect="1" noChangeArrowheads="1"/>
          </p:cNvSpPr>
          <p:nvPr/>
        </p:nvSpPr>
        <p:spPr bwMode="auto">
          <a:xfrm>
            <a:off x="6588000" y="2196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>S</a:t>
            </a:r>
            <a:r>
              <a:rPr lang="ru-RU" sz="1600" dirty="0" smtClean="0">
                <a:solidFill>
                  <a:srgbClr val="0000CC"/>
                </a:solidFill>
              </a:rPr>
              <a:t>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08000" y="2340000"/>
            <a:ext cx="211981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Ни одно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Некоторые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</p:txBody>
      </p:sp>
      <p:sp>
        <p:nvSpPr>
          <p:cNvPr id="20" name="Хорда 19"/>
          <p:cNvSpPr>
            <a:spLocks noChangeAspect="1"/>
          </p:cNvSpPr>
          <p:nvPr/>
        </p:nvSpPr>
        <p:spPr bwMode="auto">
          <a:xfrm rot="10980000">
            <a:off x="6588000" y="2196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360000" y="3240000"/>
            <a:ext cx="1188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C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en-US" dirty="0" smtClean="0"/>
              <a:t>S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2" name="Oval 8"/>
          <p:cNvSpPr>
            <a:spLocks noChangeAspect="1" noChangeArrowheads="1"/>
          </p:cNvSpPr>
          <p:nvPr/>
        </p:nvSpPr>
        <p:spPr bwMode="auto">
          <a:xfrm>
            <a:off x="1008000" y="3672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5" name="Oval 9"/>
          <p:cNvSpPr>
            <a:spLocks noChangeAspect="1" noChangeArrowheads="1"/>
          </p:cNvSpPr>
          <p:nvPr/>
        </p:nvSpPr>
        <p:spPr bwMode="auto">
          <a:xfrm>
            <a:off x="1476000" y="4500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>S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76000" y="3240000"/>
            <a:ext cx="211981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Ни одно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Некоторые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</p:txBody>
      </p:sp>
      <p:sp>
        <p:nvSpPr>
          <p:cNvPr id="27" name="Хорда 26"/>
          <p:cNvSpPr>
            <a:spLocks noChangeAspect="1"/>
          </p:cNvSpPr>
          <p:nvPr/>
        </p:nvSpPr>
        <p:spPr bwMode="auto">
          <a:xfrm rot="10980000">
            <a:off x="1476000" y="4500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-5400000">
            <a:off x="0" y="2160000"/>
            <a:ext cx="900000" cy="576000"/>
          </a:xfrm>
          <a:prstGeom prst="roundRect">
            <a:avLst/>
          </a:prstGeom>
          <a:noFill/>
          <a:ln w="6350" cmpd="dbl"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r>
              <a:rPr lang="ru-RU" sz="1400" dirty="0" smtClean="0"/>
              <a:t>Первая </a:t>
            </a:r>
            <a:br>
              <a:rPr lang="ru-RU" sz="1400" dirty="0" smtClean="0"/>
            </a:br>
            <a:r>
              <a:rPr lang="ru-RU" sz="1400" dirty="0" smtClean="0"/>
              <a:t>фигура</a:t>
            </a:r>
            <a:endParaRPr lang="ru-RU" sz="1400" dirty="0"/>
          </a:p>
        </p:txBody>
      </p:sp>
      <p:sp>
        <p:nvSpPr>
          <p:cNvPr id="39" name="TextBox 38"/>
          <p:cNvSpPr txBox="1"/>
          <p:nvPr/>
        </p:nvSpPr>
        <p:spPr>
          <a:xfrm rot="-5400000">
            <a:off x="0" y="3960000"/>
            <a:ext cx="900000" cy="576000"/>
          </a:xfrm>
          <a:prstGeom prst="roundRect">
            <a:avLst/>
          </a:prstGeom>
          <a:noFill/>
          <a:ln w="6350" cmpd="dbl"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r>
              <a:rPr lang="ru-RU" sz="1400" dirty="0" smtClean="0"/>
              <a:t>Вторая </a:t>
            </a:r>
            <a:br>
              <a:rPr lang="ru-RU" sz="1400" dirty="0" smtClean="0"/>
            </a:br>
            <a:r>
              <a:rPr lang="ru-RU" sz="1400" dirty="0" smtClean="0"/>
              <a:t>фигура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84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5 0.00185 L -3.33333E-6 -3.3796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9" presetClass="entr" presetSubtype="1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9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3" grpId="2" animBg="1"/>
      <p:bldP spid="23" grpId="3" animBg="1"/>
      <p:bldP spid="21" grpId="0"/>
      <p:bldP spid="22" grpId="0" animBg="1"/>
      <p:bldP spid="25" grpId="0" animBg="1"/>
      <p:bldP spid="25" grpId="1" animBg="1"/>
      <p:bldP spid="25" grpId="2" animBg="1"/>
      <p:bldP spid="25" grpId="3" animBg="1"/>
      <p:bldP spid="25" grpId="4" animBg="1"/>
      <p:bldP spid="25" grpId="5" animBg="1"/>
      <p:bldP spid="25" grpId="6" animBg="1"/>
      <p:bldP spid="26" grpId="0" build="p"/>
      <p:bldP spid="27" grpId="0" animBg="1"/>
      <p:bldP spid="39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3" name="AutoShape 3"/>
          <p:cNvSpPr>
            <a:spLocks noChangeArrowheads="1"/>
          </p:cNvSpPr>
          <p:nvPr/>
        </p:nvSpPr>
        <p:spPr bwMode="auto">
          <a:xfrm>
            <a:off x="5612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4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не есть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str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65926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7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8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5930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65931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2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/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br>
              <a:rPr lang="ru-RU" sz="20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3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4" name="Rectangle 14"/>
          <p:cNvSpPr>
            <a:spLocks noChangeArrowheads="1"/>
          </p:cNvSpPr>
          <p:nvPr/>
        </p:nvSpPr>
        <p:spPr bwMode="auto">
          <a:xfrm rot="5400000">
            <a:off x="7704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65935" name="Rectangle 15"/>
          <p:cNvSpPr>
            <a:spLocks noChangeArrowheads="1"/>
          </p:cNvSpPr>
          <p:nvPr/>
        </p:nvSpPr>
        <p:spPr bwMode="auto">
          <a:xfrm rot="-5400000">
            <a:off x="446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не есть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0" name="Rectangle 15"/>
          <p:cNvSpPr txBox="1">
            <a:spLocks noChangeArrowheads="1"/>
          </p:cNvSpPr>
          <p:nvPr/>
        </p:nvSpPr>
        <p:spPr bwMode="auto">
          <a:xfrm>
            <a:off x="360000" y="2556000"/>
            <a:ext cx="3384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5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</a:t>
            </a:r>
            <a:r>
              <a:rPr lang="ru-RU" kern="0" dirty="0">
                <a:solidFill>
                  <a:srgbClr val="FFFF00"/>
                </a:solidFill>
              </a:rPr>
              <a:t>второй фигуры</a:t>
            </a:r>
          </a:p>
          <a:p>
            <a:pPr marL="342900" indent="-342900" algn="l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STR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K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Ослабленные модусы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S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STR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6000" y="5076000"/>
            <a:ext cx="4104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ru-RU" sz="1600" dirty="0" smtClean="0"/>
              <a:t> посылки </a:t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br>
              <a:rPr lang="ru-RU" sz="1600" dirty="0" smtClean="0">
                <a:solidFill>
                  <a:srgbClr val="FFCC00"/>
                </a:solidFill>
              </a:rPr>
            </a:br>
            <a:r>
              <a:rPr lang="ru-RU" sz="1600" dirty="0" smtClean="0"/>
              <a:t>даёт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общеотрицательный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(в ослабленном варианте – частноотрицательный)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</a:t>
            </a:r>
            <a:r>
              <a:rPr lang="ru-RU" dirty="0" smtClean="0"/>
              <a:t>термин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 smtClean="0">
                <a:solidFill>
                  <a:srgbClr val="00FFFF"/>
                </a:solidFill>
              </a:rPr>
              <a:t>предикатом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65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5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65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465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1000"/>
                                        <p:tgtEl>
                                          <p:spTgt spid="46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872 0 " pathEditMode="relative" ptsTypes="AA">
                                      <p:cBhvr>
                                        <p:cTn id="59" dur="20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1000"/>
                                        <p:tgtEl>
                                          <p:spTgt spid="46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1000"/>
                                        <p:tgtEl>
                                          <p:spTgt spid="465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22" grpId="0" animBg="1"/>
      <p:bldP spid="465923" grpId="0" animBg="1"/>
      <p:bldP spid="465924" grpId="0" animBg="1"/>
      <p:bldP spid="465926" grpId="0" animBg="1"/>
      <p:bldP spid="465927" grpId="0" animBg="1"/>
      <p:bldP spid="465928" grpId="0" animBg="1"/>
      <p:bldP spid="465930" grpId="0" animBg="1"/>
      <p:bldP spid="465931" grpId="0" animBg="1"/>
      <p:bldP spid="465932" grpId="0" animBg="1"/>
      <p:bldP spid="465933" grpId="0" animBg="1"/>
      <p:bldP spid="465934" grpId="0" animBg="1"/>
      <p:bldP spid="465934" grpId="1" animBg="1"/>
      <p:bldP spid="465934" grpId="2" animBg="1"/>
      <p:bldP spid="21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6156000" y="2808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0982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554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2448000" y="2772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296000" y="3204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092000" y="2843213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8000" y="2052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00000" y="3420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str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719138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166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822 0 " pathEditMode="relative" rAng="0" ptsTypes="AA">
                                      <p:cBhvr>
                                        <p:cTn id="43" dur="2000" spd="-100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2" grpId="0" animBg="1"/>
      <p:bldP spid="524292" grpId="1" animBg="1"/>
      <p:bldP spid="524292" grpId="2" animBg="1"/>
      <p:bldP spid="524292" grpId="3" animBg="1"/>
      <p:bldP spid="524292" grpId="4" animBg="1"/>
      <p:bldP spid="524291" grpId="0" animBg="1"/>
      <p:bldP spid="524302" grpId="0"/>
      <p:bldP spid="524299" grpId="0" animBg="1"/>
      <p:bldP spid="524299" grpId="1" animBg="1"/>
      <p:bldP spid="524299" grpId="2" animBg="1"/>
      <p:bldP spid="20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6156000" y="2808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Галки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0982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Рыбы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Птицы</a:t>
            </a: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554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2448000" y="2771775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Рыбы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296000" y="3204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Галки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092000" y="2843213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Щуки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8000" y="2052000"/>
            <a:ext cx="249061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одна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4104000" y="3240000"/>
            <a:ext cx="245855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66FF"/>
                </a:solidFill>
              </a:rPr>
              <a:t>щука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рыба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рыба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одна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щука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str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719138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184 0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822 0 " pathEditMode="relative" rAng="0" ptsTypes="AA">
                                      <p:cBhvr>
                                        <p:cTn id="37" dur="2000" spd="-100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2" grpId="0" animBg="1"/>
      <p:bldP spid="524292" grpId="1" animBg="1"/>
      <p:bldP spid="524292" grpId="2" animBg="1"/>
      <p:bldP spid="524292" grpId="3" animBg="1"/>
      <p:bldP spid="524292" grpId="4" animBg="1"/>
      <p:bldP spid="524291" grpId="0" animBg="1"/>
      <p:bldP spid="524299" grpId="0" animBg="1"/>
      <p:bldP spid="524299" grpId="1" animBg="1"/>
      <p:bldP spid="524299" grpId="2" animBg="1"/>
      <p:bldP spid="20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4"/>
          <p:cNvSpPr>
            <a:spLocks noChangeAspect="1" noChangeArrowheads="1"/>
          </p:cNvSpPr>
          <p:nvPr/>
        </p:nvSpPr>
        <p:spPr bwMode="auto">
          <a:xfrm>
            <a:off x="6588000" y="3888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>S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3" name="Oval 5"/>
          <p:cNvSpPr>
            <a:spLocks noChangeAspect="1" noChangeArrowheads="1"/>
          </p:cNvSpPr>
          <p:nvPr/>
        </p:nvSpPr>
        <p:spPr bwMode="auto">
          <a:xfrm>
            <a:off x="2592000" y="4032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7" name="Oval 2"/>
          <p:cNvSpPr>
            <a:spLocks noChangeAspect="1" noChangeArrowheads="1"/>
          </p:cNvSpPr>
          <p:nvPr/>
        </p:nvSpPr>
        <p:spPr bwMode="auto">
          <a:xfrm>
            <a:off x="6372000" y="1800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M</a:t>
            </a:r>
            <a:r>
              <a:rPr lang="en-US" sz="2400" dirty="0">
                <a:solidFill>
                  <a:srgbClr val="0000CC"/>
                </a:solidFill>
              </a:rPr>
              <a:t/>
            </a:r>
            <a:br>
              <a:rPr lang="en-US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277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Ослабленные модусы второй фигуры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C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str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s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360000" y="1440000"/>
            <a:ext cx="1296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B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RB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I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0" name="Oval 4"/>
          <p:cNvSpPr>
            <a:spLocks noChangeAspect="1" noChangeArrowheads="1"/>
          </p:cNvSpPr>
          <p:nvPr/>
        </p:nvSpPr>
        <p:spPr bwMode="auto">
          <a:xfrm>
            <a:off x="1368000" y="1620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br>
              <a:rPr lang="en-US" sz="3200" dirty="0" smtClean="0">
                <a:solidFill>
                  <a:srgbClr val="0000CC"/>
                </a:solidFill>
              </a:rPr>
            </a:br>
            <a:r>
              <a:rPr lang="en-US" sz="3200" dirty="0" smtClean="0">
                <a:solidFill>
                  <a:srgbClr val="0000CC"/>
                </a:solidFill>
              </a:rPr>
              <a:t/>
            </a:r>
            <a:br>
              <a:rPr lang="en-US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1" name="Oval 5"/>
          <p:cNvSpPr>
            <a:spLocks noChangeAspect="1" noChangeArrowheads="1"/>
          </p:cNvSpPr>
          <p:nvPr/>
        </p:nvSpPr>
        <p:spPr bwMode="auto">
          <a:xfrm>
            <a:off x="1548000" y="2052000"/>
            <a:ext cx="935038" cy="935037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rgbClr val="0000CC"/>
                </a:solidFill>
              </a:rPr>
              <a:t>M</a:t>
            </a:r>
            <a:r>
              <a:rPr lang="ru-RU" sz="2400" dirty="0">
                <a:solidFill>
                  <a:srgbClr val="0000CC"/>
                </a:solidFill>
              </a:rPr>
              <a:t/>
            </a:r>
            <a:br>
              <a:rPr lang="ru-RU" sz="2400" dirty="0">
                <a:solidFill>
                  <a:srgbClr val="0000CC"/>
                </a:solidFill>
              </a:rPr>
            </a:b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2" name="Oval 6"/>
          <p:cNvSpPr>
            <a:spLocks noChangeAspect="1" noChangeArrowheads="1"/>
          </p:cNvSpPr>
          <p:nvPr/>
        </p:nvSpPr>
        <p:spPr bwMode="auto">
          <a:xfrm>
            <a:off x="1692000" y="2448000"/>
            <a:ext cx="503237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 </a:t>
            </a:r>
            <a:r>
              <a:rPr lang="en-US" sz="1600" dirty="0" smtClean="0">
                <a:solidFill>
                  <a:srgbClr val="0000CC"/>
                </a:solidFill>
              </a:rPr>
              <a:t>S</a:t>
            </a:r>
            <a:r>
              <a:rPr lang="ru-RU" sz="1600" dirty="0" smtClean="0">
                <a:solidFill>
                  <a:srgbClr val="0000CC"/>
                </a:solidFill>
              </a:rPr>
              <a:t> 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08000" y="1620000"/>
            <a:ext cx="189859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FF66FF"/>
                </a:solidFill>
              </a:rPr>
              <a:t>P </a:t>
            </a:r>
            <a:r>
              <a:rPr lang="ru-RU" sz="1200" dirty="0" smtClean="0">
                <a:solidFill>
                  <a:srgbClr val="FF66FF"/>
                </a:solidFill>
              </a:rPr>
              <a:t/>
            </a:r>
            <a:br>
              <a:rPr lang="ru-RU" sz="1200" dirty="0" smtClean="0">
                <a:solidFill>
                  <a:srgbClr val="FF66FF"/>
                </a:solidFill>
              </a:rPr>
            </a:br>
            <a:r>
              <a:rPr lang="ru-RU" sz="1200" dirty="0" smtClean="0"/>
              <a:t>→</a:t>
            </a:r>
            <a:r>
              <a:rPr lang="en-US" sz="1200" dirty="0" smtClean="0"/>
              <a:t> </a:t>
            </a:r>
            <a:r>
              <a:rPr lang="ru-RU" sz="1200" dirty="0" smtClean="0"/>
              <a:t>Некоторые</a:t>
            </a:r>
            <a:r>
              <a:rPr lang="en-US" sz="1200" dirty="0" smtClean="0">
                <a:solidFill>
                  <a:srgbClr val="FFFF00"/>
                </a:solidFill>
              </a:rPr>
              <a:t> S</a:t>
            </a:r>
            <a:r>
              <a:rPr lang="en-US" sz="1200" dirty="0" smtClean="0"/>
              <a:t> </a:t>
            </a:r>
            <a:r>
              <a:rPr lang="ru-RU" sz="1200" dirty="0" smtClean="0"/>
              <a:t>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>
              <a:solidFill>
                <a:srgbClr val="FF66FF"/>
              </a:solidFill>
            </a:endParaRPr>
          </a:p>
        </p:txBody>
      </p:sp>
      <p:sp>
        <p:nvSpPr>
          <p:cNvPr id="14" name="Хорда 13"/>
          <p:cNvSpPr>
            <a:spLocks noChangeAspect="1"/>
          </p:cNvSpPr>
          <p:nvPr/>
        </p:nvSpPr>
        <p:spPr bwMode="auto">
          <a:xfrm rot="10980000">
            <a:off x="1692000" y="2448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220000" y="1440000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C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en-US" dirty="0" smtClean="0"/>
              <a:t>L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O</a:t>
            </a:r>
            <a:r>
              <a:rPr lang="en-US" dirty="0" smtClean="0"/>
              <a:t>NT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6" name="Oval 7"/>
          <p:cNvSpPr>
            <a:spLocks noChangeAspect="1" noChangeArrowheads="1"/>
          </p:cNvSpPr>
          <p:nvPr/>
        </p:nvSpPr>
        <p:spPr bwMode="auto">
          <a:xfrm>
            <a:off x="7416000" y="1620000"/>
            <a:ext cx="1439862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8" name="Oval 11"/>
          <p:cNvSpPr>
            <a:spLocks noChangeAspect="1" noChangeArrowheads="1"/>
          </p:cNvSpPr>
          <p:nvPr/>
        </p:nvSpPr>
        <p:spPr bwMode="auto">
          <a:xfrm>
            <a:off x="6588000" y="2196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/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>S</a:t>
            </a:r>
            <a:r>
              <a:rPr lang="ru-RU" sz="1600" dirty="0" smtClean="0">
                <a:solidFill>
                  <a:srgbClr val="0000CC"/>
                </a:solidFill>
              </a:rPr>
              <a:t>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08000" y="2340000"/>
            <a:ext cx="211981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Ни одно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Некоторые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</p:txBody>
      </p:sp>
      <p:sp>
        <p:nvSpPr>
          <p:cNvPr id="20" name="Хорда 19"/>
          <p:cNvSpPr>
            <a:spLocks noChangeAspect="1"/>
          </p:cNvSpPr>
          <p:nvPr/>
        </p:nvSpPr>
        <p:spPr bwMode="auto">
          <a:xfrm rot="10980000">
            <a:off x="6588000" y="2196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360000" y="3240000"/>
            <a:ext cx="1188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C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en-US" dirty="0" smtClean="0"/>
              <a:t>S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R</a:t>
            </a:r>
            <a:r>
              <a:rPr lang="en-US" dirty="0" smtClean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2" name="Oval 8"/>
          <p:cNvSpPr>
            <a:spLocks noChangeAspect="1" noChangeArrowheads="1"/>
          </p:cNvSpPr>
          <p:nvPr/>
        </p:nvSpPr>
        <p:spPr bwMode="auto">
          <a:xfrm>
            <a:off x="1008000" y="3672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5" name="Oval 9"/>
          <p:cNvSpPr>
            <a:spLocks noChangeAspect="1" noChangeArrowheads="1"/>
          </p:cNvSpPr>
          <p:nvPr/>
        </p:nvSpPr>
        <p:spPr bwMode="auto">
          <a:xfrm>
            <a:off x="1476000" y="4500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1200" dirty="0" smtClean="0">
                <a:solidFill>
                  <a:srgbClr val="0000CC"/>
                </a:solidFill>
              </a:rPr>
              <a:t/>
            </a:r>
            <a:br>
              <a:rPr lang="en-US" sz="1200" dirty="0" smtClean="0">
                <a:solidFill>
                  <a:srgbClr val="0000CC"/>
                </a:solidFill>
              </a:rPr>
            </a:br>
            <a:r>
              <a:rPr lang="en-US" sz="1600" dirty="0" smtClean="0">
                <a:solidFill>
                  <a:srgbClr val="0000CC"/>
                </a:solidFill>
              </a:rPr>
              <a:t>S    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76000" y="3240000"/>
            <a:ext cx="211981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Ни одно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Некоторые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</p:txBody>
      </p:sp>
      <p:sp>
        <p:nvSpPr>
          <p:cNvPr id="27" name="Хорда 26"/>
          <p:cNvSpPr>
            <a:spLocks noChangeAspect="1"/>
          </p:cNvSpPr>
          <p:nvPr/>
        </p:nvSpPr>
        <p:spPr bwMode="auto">
          <a:xfrm rot="10980000">
            <a:off x="1476000" y="4500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5364000" y="3240000"/>
            <a:ext cx="1692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/>
          <a:lstStyle/>
          <a:p>
            <a:r>
              <a:rPr lang="en-US" dirty="0" smtClean="0"/>
              <a:t>C</a:t>
            </a:r>
            <a:r>
              <a:rPr lang="en-US" dirty="0" smtClean="0">
                <a:solidFill>
                  <a:srgbClr val="00FFFF"/>
                </a:solidFill>
              </a:rPr>
              <a:t>A</a:t>
            </a:r>
            <a:r>
              <a:rPr lang="en-US" dirty="0" smtClean="0"/>
              <a:t>M</a:t>
            </a:r>
            <a:r>
              <a:rPr lang="en-US" dirty="0" smtClean="0">
                <a:solidFill>
                  <a:srgbClr val="00FFFF"/>
                </a:solidFill>
              </a:rPr>
              <a:t>E</a:t>
            </a:r>
            <a:r>
              <a:rPr lang="en-US" dirty="0" smtClean="0"/>
              <a:t>STR</a:t>
            </a:r>
            <a:r>
              <a:rPr lang="en-US" dirty="0" smtClean="0">
                <a:solidFill>
                  <a:srgbClr val="00FFFF"/>
                </a:solidFill>
              </a:rPr>
              <a:t>O</a:t>
            </a:r>
            <a:r>
              <a:rPr lang="en-US" dirty="0" smtClean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9" name="Oval 3"/>
          <p:cNvSpPr>
            <a:spLocks noChangeAspect="1" noChangeArrowheads="1"/>
          </p:cNvSpPr>
          <p:nvPr/>
        </p:nvSpPr>
        <p:spPr bwMode="auto">
          <a:xfrm>
            <a:off x="7200000" y="3420000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0" name="Oval 11"/>
          <p:cNvSpPr>
            <a:spLocks noChangeAspect="1" noChangeArrowheads="1"/>
          </p:cNvSpPr>
          <p:nvPr/>
        </p:nvSpPr>
        <p:spPr bwMode="auto">
          <a:xfrm>
            <a:off x="7452000" y="3852000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08000" y="4212000"/>
            <a:ext cx="211981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200" dirty="0" smtClean="0"/>
              <a:t>Всякое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r>
              <a:rPr lang="en-US" sz="1200" dirty="0" smtClean="0"/>
              <a:t> </a:t>
            </a:r>
            <a:r>
              <a:rPr lang="ru-RU" sz="1200" dirty="0" smtClean="0"/>
              <a:t>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Ни одно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есть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</a:p>
          <a:p>
            <a:pPr algn="l">
              <a:lnSpc>
                <a:spcPct val="90000"/>
              </a:lnSpc>
            </a:pPr>
            <a:r>
              <a:rPr lang="ru-RU" sz="1200" dirty="0" smtClean="0"/>
              <a:t>→ Некоторые </a:t>
            </a:r>
            <a:r>
              <a:rPr lang="en-US" sz="1200" dirty="0" smtClean="0">
                <a:solidFill>
                  <a:srgbClr val="FFFF00"/>
                </a:solidFill>
              </a:rPr>
              <a:t>S</a:t>
            </a:r>
            <a:r>
              <a:rPr lang="en-US" sz="1200" dirty="0" smtClean="0"/>
              <a:t> </a:t>
            </a:r>
            <a:r>
              <a:rPr lang="ru-RU" sz="1200" dirty="0" smtClean="0"/>
              <a:t>не суть </a:t>
            </a:r>
            <a:r>
              <a:rPr lang="en-US" sz="1200" dirty="0" smtClean="0">
                <a:solidFill>
                  <a:srgbClr val="FF66FF"/>
                </a:solidFill>
              </a:rPr>
              <a:t>P</a:t>
            </a:r>
            <a:endParaRPr lang="ru-RU" sz="1200" dirty="0" smtClean="0">
              <a:solidFill>
                <a:srgbClr val="FF66FF"/>
              </a:solidFill>
            </a:endParaRPr>
          </a:p>
        </p:txBody>
      </p:sp>
      <p:sp>
        <p:nvSpPr>
          <p:cNvPr id="33" name="Хорда 32"/>
          <p:cNvSpPr>
            <a:spLocks noChangeAspect="1"/>
          </p:cNvSpPr>
          <p:nvPr/>
        </p:nvSpPr>
        <p:spPr bwMode="auto">
          <a:xfrm rot="10980000">
            <a:off x="6588000" y="3888000"/>
            <a:ext cx="504000" cy="504000"/>
          </a:xfrm>
          <a:prstGeom prst="chord">
            <a:avLst/>
          </a:prstGeom>
          <a:solidFill>
            <a:srgbClr val="33CC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-5400000">
            <a:off x="0" y="2160000"/>
            <a:ext cx="900000" cy="576000"/>
          </a:xfrm>
          <a:prstGeom prst="roundRect">
            <a:avLst/>
          </a:prstGeom>
          <a:noFill/>
          <a:ln w="6350" cmpd="dbl"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r>
              <a:rPr lang="ru-RU" sz="1400" dirty="0" smtClean="0"/>
              <a:t>Первая </a:t>
            </a:r>
            <a:br>
              <a:rPr lang="ru-RU" sz="1400" dirty="0" smtClean="0"/>
            </a:br>
            <a:r>
              <a:rPr lang="ru-RU" sz="1400" dirty="0" smtClean="0"/>
              <a:t>фигура</a:t>
            </a:r>
            <a:endParaRPr lang="ru-RU" sz="1400" dirty="0"/>
          </a:p>
        </p:txBody>
      </p:sp>
      <p:sp>
        <p:nvSpPr>
          <p:cNvPr id="39" name="TextBox 38"/>
          <p:cNvSpPr txBox="1"/>
          <p:nvPr/>
        </p:nvSpPr>
        <p:spPr>
          <a:xfrm rot="-5400000">
            <a:off x="0" y="3960000"/>
            <a:ext cx="900000" cy="576000"/>
          </a:xfrm>
          <a:prstGeom prst="roundRect">
            <a:avLst/>
          </a:prstGeom>
          <a:noFill/>
          <a:ln w="6350" cmpd="dbl"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r>
              <a:rPr lang="ru-RU" sz="1400" dirty="0" smtClean="0"/>
              <a:t>Вторая </a:t>
            </a:r>
            <a:br>
              <a:rPr lang="ru-RU" sz="1400" dirty="0" smtClean="0"/>
            </a:br>
            <a:r>
              <a:rPr lang="ru-RU" sz="1400" dirty="0" smtClean="0"/>
              <a:t>фигура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166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822 0 " pathEditMode="relative" rAng="0" ptsTypes="AA">
                                      <p:cBhvr>
                                        <p:cTn id="43" dur="2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9" presetClass="entr" presetSubtype="1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9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9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1" grpId="3" animBg="1"/>
      <p:bldP spid="31" grpId="4" animBg="1"/>
      <p:bldP spid="31" grpId="5" animBg="1"/>
      <p:bldP spid="31" grpId="6" animBg="1"/>
      <p:bldP spid="28" grpId="0"/>
      <p:bldP spid="29" grpId="0" animBg="1"/>
      <p:bldP spid="30" grpId="0" animBg="1"/>
      <p:bldP spid="30" grpId="1" animBg="1"/>
      <p:bldP spid="30" grpId="2" animBg="1"/>
      <p:bldP spid="30" grpId="3" animBg="1"/>
      <p:bldP spid="32" grpId="0" build="p"/>
      <p:bldP spid="33" grpId="0" animBg="1"/>
      <p:bldP spid="39" grpId="0" animBg="1"/>
      <p:bldP spid="3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"/>
          <p:cNvSpPr>
            <a:spLocks noChangeArrowheads="1"/>
          </p:cNvSpPr>
          <p:nvPr/>
        </p:nvSpPr>
        <p:spPr bwMode="auto">
          <a:xfrm rot="1200000">
            <a:off x="1404000" y="2466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b="1" baseline="0" dirty="0">
                <a:solidFill>
                  <a:srgbClr val="FF0000"/>
                </a:solidFill>
              </a:rPr>
              <a:t>средний </a:t>
            </a:r>
            <a:r>
              <a:rPr lang="ru-RU" sz="1400" b="1" baseline="0" dirty="0" smtClean="0">
                <a:solidFill>
                  <a:srgbClr val="FF0000"/>
                </a:solidFill>
              </a:rPr>
              <a:t>термин (?)</a:t>
            </a:r>
            <a:endParaRPr lang="ru-RU" sz="1400" b="1" baseline="0" dirty="0">
              <a:solidFill>
                <a:srgbClr val="FF0000"/>
              </a:solidFill>
            </a:endParaRP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auto">
          <a:xfrm rot="1200000">
            <a:off x="1404000" y="2412000"/>
            <a:ext cx="1908000" cy="360000"/>
          </a:xfrm>
          <a:prstGeom prst="rect">
            <a:avLst/>
          </a:prstGeom>
          <a:solidFill>
            <a:srgbClr val="000066"/>
          </a:solidFill>
          <a:ln w="38100" cmpd="dbl">
            <a:solidFill>
              <a:srgbClr val="000066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7175" name="AutoShape 6"/>
          <p:cNvSpPr>
            <a:spLocks noChangeArrowheads="1"/>
          </p:cNvSpPr>
          <p:nvPr/>
        </p:nvSpPr>
        <p:spPr bwMode="auto">
          <a:xfrm>
            <a:off x="1582738" y="46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есть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 smtClean="0">
                <a:solidFill>
                  <a:srgbClr val="FF0000"/>
                </a:solidFill>
              </a:rPr>
              <a:t>?</a:t>
            </a:r>
            <a:r>
              <a:rPr lang="ru-RU" sz="1600" dirty="0" smtClean="0">
                <a:solidFill>
                  <a:srgbClr val="FF0000"/>
                </a:solidFill>
              </a:rPr>
              <a:t>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1582738" y="2988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1582738" y="176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79" name="Oval 11"/>
          <p:cNvSpPr>
            <a:spLocks noChangeAspect="1" noChangeArrowheads="1"/>
          </p:cNvSpPr>
          <p:nvPr/>
        </p:nvSpPr>
        <p:spPr bwMode="auto">
          <a:xfrm>
            <a:off x="540000" y="1474788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b="1" baseline="0" dirty="0" smtClean="0">
                <a:solidFill>
                  <a:srgbClr val="0000FF"/>
                </a:solidFill>
              </a:rPr>
              <a:t>Всякий</a:t>
            </a:r>
            <a:br>
              <a:rPr lang="ru-RU" sz="1600" b="1" baseline="0" dirty="0" smtClean="0">
                <a:solidFill>
                  <a:srgbClr val="0000FF"/>
                </a:solidFill>
              </a:rPr>
            </a:br>
            <a:r>
              <a:rPr lang="ru-RU" sz="1600" b="1" baseline="0" dirty="0" smtClean="0">
                <a:solidFill>
                  <a:srgbClr val="0000FF"/>
                </a:solidFill>
              </a:rPr>
              <a:t>ландыш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7180" name="Oval 12"/>
          <p:cNvSpPr>
            <a:spLocks noChangeAspect="1" noChangeArrowheads="1"/>
          </p:cNvSpPr>
          <p:nvPr/>
        </p:nvSpPr>
        <p:spPr bwMode="auto">
          <a:xfrm>
            <a:off x="3060000" y="1474788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белый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1" name="Oval 13"/>
          <p:cNvSpPr>
            <a:spLocks noChangeAspect="1" noChangeArrowheads="1"/>
          </p:cNvSpPr>
          <p:nvPr/>
        </p:nvSpPr>
        <p:spPr bwMode="auto">
          <a:xfrm>
            <a:off x="540000" y="2700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b="1" baseline="0" dirty="0" smtClean="0">
                <a:solidFill>
                  <a:srgbClr val="0000FF"/>
                </a:solidFill>
              </a:rPr>
              <a:t>Всякая</a:t>
            </a:r>
            <a:br>
              <a:rPr lang="ru-RU" sz="1600" b="1" baseline="0" dirty="0" smtClean="0">
                <a:solidFill>
                  <a:srgbClr val="0000FF"/>
                </a:solidFill>
              </a:rPr>
            </a:br>
            <a:r>
              <a:rPr lang="ru-RU" b="1" baseline="0" dirty="0" smtClean="0">
                <a:solidFill>
                  <a:srgbClr val="0000FF"/>
                </a:solidFill>
              </a:rPr>
              <a:t>сосна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7182" name="Oval 14"/>
          <p:cNvSpPr>
            <a:spLocks noChangeAspect="1" noChangeArrowheads="1"/>
          </p:cNvSpPr>
          <p:nvPr/>
        </p:nvSpPr>
        <p:spPr bwMode="auto">
          <a:xfrm>
            <a:off x="3060000" y="2700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дерево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540000" y="3924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Следовательно</a:t>
            </a:r>
            <a:r>
              <a:rPr lang="ru-RU" sz="1800" b="1" baseline="0" dirty="0" smtClean="0">
                <a:solidFill>
                  <a:srgbClr val="0000FF"/>
                </a:solidFill>
              </a:rPr>
              <a:t>,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4" name="Oval 16"/>
          <p:cNvSpPr>
            <a:spLocks noChangeAspect="1" noChangeArrowheads="1"/>
          </p:cNvSpPr>
          <p:nvPr/>
        </p:nvSpPr>
        <p:spPr bwMode="auto">
          <a:xfrm>
            <a:off x="540000" y="4356000"/>
            <a:ext cx="1079999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всякая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сосна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7185" name="Oval 17"/>
          <p:cNvSpPr>
            <a:spLocks noChangeAspect="1" noChangeArrowheads="1"/>
          </p:cNvSpPr>
          <p:nvPr/>
        </p:nvSpPr>
        <p:spPr bwMode="auto">
          <a:xfrm>
            <a:off x="3060000" y="4356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белая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Правила категорического силлогизма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Правило трёх терминов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540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 rot="-5700000">
            <a:off x="540000" y="1476000"/>
            <a:ext cx="3600000" cy="3960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TextBox 33"/>
          <p:cNvSpPr txBox="1"/>
          <p:nvPr/>
        </p:nvSpPr>
        <p:spPr>
          <a:xfrm>
            <a:off x="180000" y="5580000"/>
            <a:ext cx="432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Очевидно, что вывод </a:t>
            </a:r>
            <a:r>
              <a:rPr lang="ru-RU" sz="1600" dirty="0" smtClean="0">
                <a:solidFill>
                  <a:srgbClr val="FF66FF"/>
                </a:solidFill>
              </a:rPr>
              <a:t>неправомерен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/>
              <a:t>как очевидно и то, что неправомерность обусловлена отсутствием среднего термина (</a:t>
            </a:r>
            <a:r>
              <a:rPr lang="ru-RU" sz="1600" dirty="0" smtClean="0">
                <a:solidFill>
                  <a:srgbClr val="FF66FF"/>
                </a:solidFill>
              </a:rPr>
              <a:t>учетверением терминов</a:t>
            </a:r>
            <a:r>
              <a:rPr lang="ru-RU" sz="1600" dirty="0" smtClean="0"/>
              <a:t>).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176" grpId="0" animBg="1"/>
      <p:bldP spid="7177" grpId="0" animBg="1"/>
      <p:bldP spid="7179" grpId="0" animBg="1"/>
      <p:bldP spid="7180" grpId="0" animBg="1"/>
      <p:bldP spid="7181" grpId="0" animBg="1"/>
      <p:bldP spid="7182" grpId="0" animBg="1"/>
      <p:bldP spid="7185" grpId="0" animBg="1"/>
      <p:bldP spid="34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3" name="AutoShape 3"/>
          <p:cNvSpPr>
            <a:spLocks noChangeArrowheads="1"/>
          </p:cNvSpPr>
          <p:nvPr/>
        </p:nvSpPr>
        <p:spPr bwMode="auto">
          <a:xfrm>
            <a:off x="5612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4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65926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800" dirty="0" smtClean="0">
              <a:solidFill>
                <a:srgbClr val="0000FF"/>
              </a:solidFill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7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8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5930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Ни одно</a:t>
            </a:r>
            <a:r>
              <a:rPr lang="ru-RU" sz="2000" dirty="0">
                <a:solidFill>
                  <a:srgbClr val="0000FF"/>
                </a:solidFill>
              </a:rPr>
              <a:t/>
            </a:r>
            <a:br>
              <a:rPr lang="ru-RU" sz="2000" dirty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65931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2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</a:rPr>
              <a:t/>
            </a:r>
            <a:br>
              <a:rPr lang="en-US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3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4" name="Rectangle 14"/>
          <p:cNvSpPr>
            <a:spLocks noChangeArrowheads="1"/>
          </p:cNvSpPr>
          <p:nvPr/>
        </p:nvSpPr>
        <p:spPr bwMode="auto">
          <a:xfrm rot="5400000">
            <a:off x="7704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65935" name="Rectangle 15"/>
          <p:cNvSpPr>
            <a:spLocks noChangeArrowheads="1"/>
          </p:cNvSpPr>
          <p:nvPr/>
        </p:nvSpPr>
        <p:spPr bwMode="auto">
          <a:xfrm rot="-5400000">
            <a:off x="446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не </a:t>
            </a:r>
            <a:r>
              <a:rPr lang="ru-RU" sz="1600" dirty="0" smtClean="0">
                <a:solidFill>
                  <a:srgbClr val="0000CC"/>
                </a:solidFill>
              </a:rPr>
              <a:t>суть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0" name="Rectangle 15"/>
          <p:cNvSpPr txBox="1">
            <a:spLocks noChangeArrowheads="1"/>
          </p:cNvSpPr>
          <p:nvPr/>
        </p:nvSpPr>
        <p:spPr bwMode="auto">
          <a:xfrm>
            <a:off x="360000" y="2556000"/>
            <a:ext cx="3384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5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</a:t>
            </a:r>
            <a:r>
              <a:rPr lang="ru-RU" kern="0" dirty="0">
                <a:solidFill>
                  <a:srgbClr val="FFFF00"/>
                </a:solidFill>
              </a:rPr>
              <a:t>второй фигуры</a:t>
            </a:r>
          </a:p>
          <a:p>
            <a:pPr marL="342900" indent="-342900" algn="l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STR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K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Ослабленные модусы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S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STR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6000" y="5076000"/>
            <a:ext cx="410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общеотрицательной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ru-RU" sz="1600" dirty="0" smtClean="0"/>
              <a:t> посылки</a:t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частноутвердительной </a:t>
            </a:r>
            <a:r>
              <a:rPr lang="ru-RU" sz="1600" dirty="0" smtClean="0">
                <a:solidFill>
                  <a:srgbClr val="FFCC00"/>
                </a:solidFill>
              </a:rPr>
              <a:t>меньшей</a:t>
            </a:r>
            <a:r>
              <a:rPr lang="ru-RU" sz="1600" dirty="0" smtClean="0"/>
              <a:t> даёт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частноотрицательный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</a:t>
            </a:r>
            <a:r>
              <a:rPr lang="ru-RU" dirty="0" smtClean="0"/>
              <a:t>термин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 smtClean="0">
                <a:solidFill>
                  <a:srgbClr val="00FFFF"/>
                </a:solidFill>
              </a:rPr>
              <a:t>предикатом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65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5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465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65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6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872 0 " pathEditMode="relative" ptsTypes="AA">
                                      <p:cBhvr>
                                        <p:cTn id="52" dur="20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1000"/>
                                        <p:tgtEl>
                                          <p:spTgt spid="46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1000"/>
                                        <p:tgtEl>
                                          <p:spTgt spid="465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22" grpId="0" animBg="1"/>
      <p:bldP spid="465923" grpId="0" animBg="1"/>
      <p:bldP spid="465924" grpId="0" animBg="1"/>
      <p:bldP spid="465926" grpId="0" animBg="1"/>
      <p:bldP spid="465927" grpId="0" animBg="1"/>
      <p:bldP spid="465928" grpId="0" animBg="1"/>
      <p:bldP spid="465930" grpId="0" animBg="1"/>
      <p:bldP spid="465931" grpId="0" animBg="1"/>
      <p:bldP spid="465932" grpId="0" animBg="1"/>
      <p:bldP spid="465933" grpId="0" animBg="1"/>
      <p:bldP spid="465934" grpId="0" animBg="1"/>
      <p:bldP spid="465934" grpId="1" animBg="1"/>
      <p:bldP spid="465934" grpId="2" animBg="1"/>
      <p:bldP spid="21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6156000" y="2808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0982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554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3" name="Text Box 15"/>
          <p:cNvSpPr txBox="1">
            <a:spLocks noChangeArrowheads="1"/>
          </p:cNvSpPr>
          <p:nvPr/>
        </p:nvSpPr>
        <p:spPr bwMode="auto">
          <a:xfrm>
            <a:off x="719138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N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2448000" y="2772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296000" y="3204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092000" y="2843213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0" name="Oval 2"/>
          <p:cNvSpPr>
            <a:spLocks noChangeAspect="1" noChangeArrowheads="1"/>
          </p:cNvSpPr>
          <p:nvPr/>
        </p:nvSpPr>
        <p:spPr bwMode="auto">
          <a:xfrm>
            <a:off x="863600" y="49291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5" name="Oval 17"/>
          <p:cNvSpPr>
            <a:spLocks noChangeAspect="1" noChangeArrowheads="1"/>
          </p:cNvSpPr>
          <p:nvPr/>
        </p:nvSpPr>
        <p:spPr bwMode="auto">
          <a:xfrm>
            <a:off x="2052000" y="5652000"/>
            <a:ext cx="503237" cy="503238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  </a:t>
            </a:r>
            <a:r>
              <a:rPr lang="en-US" dirty="0" smtClean="0">
                <a:solidFill>
                  <a:srgbClr val="0000CC"/>
                </a:solidFill>
              </a:rPr>
              <a:t> 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306" name="Oval 18"/>
          <p:cNvSpPr>
            <a:spLocks noChangeAspect="1" noChangeArrowheads="1"/>
          </p:cNvSpPr>
          <p:nvPr/>
        </p:nvSpPr>
        <p:spPr bwMode="auto">
          <a:xfrm>
            <a:off x="2448000" y="5364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8000" y="2052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00000" y="3420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8000" y="4572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2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719138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4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966 0 " pathEditMode="relative" ptsTypes="AA">
                                      <p:cBhvr>
                                        <p:cTn id="31" dur="2000" spd="-100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232 4.44136E-7 L -0.00347 0.0018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303" grpId="0"/>
      <p:bldP spid="524290" grpId="0" animBg="1"/>
      <p:bldP spid="524305" grpId="0" animBg="1"/>
      <p:bldP spid="524305" grpId="1" animBg="1"/>
      <p:bldP spid="524305" grpId="2" animBg="1"/>
      <p:bldP spid="524305" grpId="3" animBg="1"/>
      <p:bldP spid="524305" grpId="4" animBg="1"/>
      <p:bldP spid="524306" grpId="0" animBg="1"/>
      <p:bldP spid="524306" grpId="1" animBg="1"/>
      <p:bldP spid="524306" grpId="2" animBg="1"/>
      <p:bldP spid="21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6156000" y="2807999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Галки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0982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Рыбы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Птицы</a:t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554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3" name="Text Box 15"/>
          <p:cNvSpPr txBox="1">
            <a:spLocks noChangeArrowheads="1"/>
          </p:cNvSpPr>
          <p:nvPr/>
        </p:nvSpPr>
        <p:spPr bwMode="auto">
          <a:xfrm>
            <a:off x="719138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N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2448000" y="2771775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Рыбы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296000" y="3204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Галки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092000" y="2843213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Щуки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4290" name="Oval 2"/>
          <p:cNvSpPr>
            <a:spLocks noChangeAspect="1" noChangeArrowheads="1"/>
          </p:cNvSpPr>
          <p:nvPr/>
        </p:nvSpPr>
        <p:spPr bwMode="auto">
          <a:xfrm>
            <a:off x="863600" y="49291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Немцы</a:t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306" name="Oval 18"/>
          <p:cNvSpPr>
            <a:spLocks noChangeAspect="1" noChangeArrowheads="1"/>
          </p:cNvSpPr>
          <p:nvPr/>
        </p:nvSpPr>
        <p:spPr bwMode="auto">
          <a:xfrm>
            <a:off x="2448000" y="5364163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Греки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305" name="Oval 17"/>
          <p:cNvSpPr>
            <a:spLocks noChangeAspect="1" noChangeArrowheads="1"/>
          </p:cNvSpPr>
          <p:nvPr/>
        </p:nvSpPr>
        <p:spPr bwMode="auto">
          <a:xfrm>
            <a:off x="2016000" y="5651500"/>
            <a:ext cx="575999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Поэты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8000" y="2052000"/>
            <a:ext cx="249061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одна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4104000" y="3240000"/>
            <a:ext cx="245855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66FF"/>
                </a:solidFill>
              </a:rPr>
              <a:t>щука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рыба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рыба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одна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щука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988000" y="4572000"/>
            <a:ext cx="283808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немцы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2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rgbClr val="00FFFF"/>
                </a:solidFill>
              </a:rPr>
              <a:t>e</a:t>
            </a:r>
            <a:r>
              <a:rPr lang="en-US" sz="2800" b="1" dirty="0" smtClean="0">
                <a:solidFill>
                  <a:schemeClr val="bg1"/>
                </a:solidFill>
              </a:rPr>
              <a:t>st</a:t>
            </a:r>
            <a:r>
              <a:rPr lang="en-US" sz="2800" b="1" dirty="0" smtClean="0">
                <a:solidFill>
                  <a:srgbClr val="00FFFF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n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719138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966 0 " pathEditMode="relative" ptsTypes="AA">
                                      <p:cBhvr>
                                        <p:cTn id="25" dur="2000" spd="-100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9687 0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0" grpId="0" animBg="1"/>
      <p:bldP spid="524306" grpId="0" animBg="1"/>
      <p:bldP spid="524306" grpId="1" animBg="1"/>
      <p:bldP spid="524306" grpId="2" animBg="1"/>
      <p:bldP spid="524305" grpId="0" animBg="1"/>
      <p:bldP spid="524305" grpId="1" animBg="1"/>
      <p:bldP spid="524305" grpId="2" animBg="1"/>
      <p:bldP spid="524305" grpId="3" animBg="1"/>
      <p:bldP spid="524305" grpId="4" animBg="1"/>
      <p:bldP spid="21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AutoShape 2"/>
          <p:cNvSpPr>
            <a:spLocks noChangeArrowheads="1"/>
          </p:cNvSpPr>
          <p:nvPr/>
        </p:nvSpPr>
        <p:spPr bwMode="auto">
          <a:xfrm>
            <a:off x="5613400" y="3348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3" name="AutoShape 3"/>
          <p:cNvSpPr>
            <a:spLocks noChangeArrowheads="1"/>
          </p:cNvSpPr>
          <p:nvPr/>
        </p:nvSpPr>
        <p:spPr bwMode="auto">
          <a:xfrm>
            <a:off x="5612400" y="183600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4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k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465926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7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P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28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5930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2000" dirty="0" smtClean="0">
                <a:solidFill>
                  <a:srgbClr val="0000FF"/>
                </a:solidFill>
              </a:rPr>
              <a:t>Всякое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P</a:t>
            </a:r>
            <a:r>
              <a:rPr lang="ru-RU" sz="3200" dirty="0" smtClean="0">
                <a:solidFill>
                  <a:srgbClr val="0000FF"/>
                </a:solidFill>
              </a:rPr>
              <a:t/>
            </a:r>
            <a:br>
              <a:rPr lang="ru-RU" sz="3200" dirty="0" smtClean="0">
                <a:solidFill>
                  <a:srgbClr val="0000FF"/>
                </a:solidFill>
              </a:rPr>
            </a:b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65931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2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</a:rPr>
              <a:t/>
            </a:r>
            <a:br>
              <a:rPr lang="en-US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200" dirty="0" smtClean="0">
                <a:solidFill>
                  <a:srgbClr val="0000FF"/>
                </a:solidFill>
              </a:rPr>
              <a:t>S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3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65934" name="Rectangle 14"/>
          <p:cNvSpPr>
            <a:spLocks noChangeArrowheads="1"/>
          </p:cNvSpPr>
          <p:nvPr/>
        </p:nvSpPr>
        <p:spPr bwMode="auto">
          <a:xfrm rot="5400000">
            <a:off x="7704000" y="2700317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>
              <a:lnSpc>
                <a:spcPct val="75000"/>
              </a:lnSpc>
            </a:pPr>
            <a:r>
              <a:rPr lang="ru-RU" sz="1600" dirty="0">
                <a:solidFill>
                  <a:srgbClr val="0000FF"/>
                </a:solidFill>
              </a:rPr>
              <a:t>средний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65935" name="Rectangle 15"/>
          <p:cNvSpPr>
            <a:spLocks noChangeArrowheads="1"/>
          </p:cNvSpPr>
          <p:nvPr/>
        </p:nvSpPr>
        <p:spPr bwMode="auto">
          <a:xfrm rot="-5400000">
            <a:off x="4464000" y="2700316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не </a:t>
            </a:r>
            <a:r>
              <a:rPr lang="ru-RU" sz="1600" dirty="0" smtClean="0">
                <a:solidFill>
                  <a:srgbClr val="0000CC"/>
                </a:solidFill>
              </a:rPr>
              <a:t>суть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20" name="Rectangle 15"/>
          <p:cNvSpPr txBox="1">
            <a:spLocks noChangeArrowheads="1"/>
          </p:cNvSpPr>
          <p:nvPr/>
        </p:nvSpPr>
        <p:spPr bwMode="auto">
          <a:xfrm>
            <a:off x="360000" y="2556000"/>
            <a:ext cx="3384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500"/>
              </a:spcBef>
              <a:spcAft>
                <a:spcPts val="400"/>
              </a:spcAft>
              <a:defRPr/>
            </a:pPr>
            <a:r>
              <a:rPr lang="ru-RU" kern="0" dirty="0" smtClean="0">
                <a:solidFill>
                  <a:srgbClr val="FFFF00"/>
                </a:solidFill>
              </a:rPr>
              <a:t>Модусы </a:t>
            </a:r>
            <a:r>
              <a:rPr lang="ru-RU" kern="0" dirty="0">
                <a:solidFill>
                  <a:srgbClr val="FFFF00"/>
                </a:solidFill>
              </a:rPr>
              <a:t>второй фигуры</a:t>
            </a:r>
          </a:p>
          <a:p>
            <a:pPr marL="342900" indent="-342900" algn="l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C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>
                <a:latin typeface="+mn-lt"/>
              </a:rPr>
              <a:t>M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STR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latin typeface="+mn-lt"/>
              </a:rPr>
              <a:t>F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E</a:t>
            </a:r>
            <a:r>
              <a:rPr lang="en-US" sz="1600" kern="0" dirty="0">
                <a:latin typeface="+mn-lt"/>
              </a:rPr>
              <a:t>ST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I</a:t>
            </a:r>
            <a:r>
              <a:rPr lang="en-US" sz="1600" kern="0" dirty="0">
                <a:latin typeface="+mn-lt"/>
              </a:rPr>
              <a:t>N</a:t>
            </a:r>
            <a:r>
              <a:rPr lang="en-US" sz="1600" kern="0" dirty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en-US" sz="1600" kern="0" dirty="0" smtClean="0">
                <a:latin typeface="+mn-lt"/>
              </a:rPr>
              <a:t>B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A</a:t>
            </a:r>
            <a:r>
              <a:rPr lang="en-US" sz="1600" kern="0" dirty="0" smtClean="0">
                <a:latin typeface="+mn-lt"/>
              </a:rPr>
              <a:t>R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  <a:r>
              <a:rPr lang="en-US" sz="1600" kern="0" dirty="0" smtClean="0">
                <a:latin typeface="+mn-lt"/>
              </a:rPr>
              <a:t>K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O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Ослабленные модусы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S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 smtClean="0"/>
              <a:t>C</a:t>
            </a:r>
            <a:r>
              <a:rPr lang="en-US" sz="1600" kern="0" dirty="0" smtClean="0">
                <a:solidFill>
                  <a:srgbClr val="00FFFF"/>
                </a:solidFill>
              </a:rPr>
              <a:t>A</a:t>
            </a:r>
            <a:r>
              <a:rPr lang="en-US" sz="1600" kern="0" dirty="0" smtClean="0"/>
              <a:t>M</a:t>
            </a:r>
            <a:r>
              <a:rPr lang="en-US" sz="1600" kern="0" dirty="0" smtClean="0">
                <a:solidFill>
                  <a:srgbClr val="00FFFF"/>
                </a:solidFill>
              </a:rPr>
              <a:t>E</a:t>
            </a:r>
            <a:r>
              <a:rPr lang="en-US" sz="1600" kern="0" dirty="0" smtClean="0"/>
              <a:t>STR</a:t>
            </a:r>
            <a:r>
              <a:rPr lang="en-US" sz="1600" kern="0" dirty="0" smtClean="0">
                <a:solidFill>
                  <a:srgbClr val="00FFFF"/>
                </a:solidFill>
              </a:rPr>
              <a:t>O</a:t>
            </a:r>
            <a:r>
              <a:rPr lang="en-US" sz="1600" kern="0" dirty="0" smtClean="0"/>
              <a:t>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6000" y="5076000"/>
            <a:ext cx="410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 smtClean="0"/>
              <a:t>Сочетание </a:t>
            </a:r>
            <a:r>
              <a:rPr lang="ru-RU" sz="1600" dirty="0" smtClean="0">
                <a:solidFill>
                  <a:srgbClr val="00FF00"/>
                </a:solidFill>
              </a:rPr>
              <a:t>общеутвердительной </a:t>
            </a:r>
            <a:r>
              <a:rPr lang="ru-RU" sz="1600" dirty="0" smtClean="0">
                <a:solidFill>
                  <a:srgbClr val="FFCC00"/>
                </a:solidFill>
              </a:rPr>
              <a:t>б</a:t>
            </a:r>
            <a:r>
              <a:rPr lang="en-US" sz="1600" dirty="0" smtClean="0">
                <a:solidFill>
                  <a:srgbClr val="FFCC00"/>
                </a:solidFill>
                <a:cs typeface="Arial" charset="0"/>
              </a:rPr>
              <a:t>ó</a:t>
            </a:r>
            <a:r>
              <a:rPr lang="ru-RU" sz="1600" dirty="0" smtClean="0">
                <a:solidFill>
                  <a:srgbClr val="FFCC00"/>
                </a:solidFill>
              </a:rPr>
              <a:t>льшей</a:t>
            </a:r>
            <a:r>
              <a:rPr lang="ru-RU" sz="1600" dirty="0" smtClean="0"/>
              <a:t> посылки </a:t>
            </a:r>
            <a:br>
              <a:rPr lang="ru-RU" sz="1600" dirty="0" smtClean="0"/>
            </a:br>
            <a:r>
              <a:rPr lang="ru-RU" sz="1600" dirty="0" smtClean="0"/>
              <a:t>с </a:t>
            </a:r>
            <a:r>
              <a:rPr lang="ru-RU" sz="1600" dirty="0" smtClean="0">
                <a:solidFill>
                  <a:srgbClr val="00FF00"/>
                </a:solidFill>
              </a:rPr>
              <a:t>частноотрицательной </a:t>
            </a:r>
            <a:r>
              <a:rPr lang="ru-RU" sz="1600" dirty="0" smtClean="0">
                <a:solidFill>
                  <a:srgbClr val="FFCC00"/>
                </a:solidFill>
              </a:rPr>
              <a:t>меньшей </a:t>
            </a:r>
            <a:br>
              <a:rPr lang="ru-RU" sz="1600" dirty="0" smtClean="0">
                <a:solidFill>
                  <a:srgbClr val="FFCC00"/>
                </a:solidFill>
              </a:rPr>
            </a:br>
            <a:r>
              <a:rPr lang="ru-RU" sz="1600" dirty="0" smtClean="0"/>
              <a:t>даёт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частноотрицательный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CC00"/>
                </a:solidFill>
              </a:rPr>
              <a:t>вывод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80000" y="1368000"/>
            <a:ext cx="3744000" cy="936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/>
              <a:t>Средний </a:t>
            </a:r>
            <a:r>
              <a:rPr lang="ru-RU" dirty="0" smtClean="0"/>
              <a:t>термин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является </a:t>
            </a:r>
            <a:r>
              <a:rPr lang="ru-RU" dirty="0" smtClean="0">
                <a:solidFill>
                  <a:srgbClr val="00FFFF"/>
                </a:solidFill>
              </a:rPr>
              <a:t>предикатом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обеих посылках.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465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5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465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465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46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872 0 " pathEditMode="relative" ptsTypes="AA">
                                      <p:cBhvr>
                                        <p:cTn id="53" dur="20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46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1000"/>
                                        <p:tgtEl>
                                          <p:spTgt spid="465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22" grpId="0" animBg="1"/>
      <p:bldP spid="465923" grpId="0" animBg="1"/>
      <p:bldP spid="465924" grpId="0" animBg="1"/>
      <p:bldP spid="465926" grpId="0" animBg="1"/>
      <p:bldP spid="465927" grpId="0" animBg="1"/>
      <p:bldP spid="465928" grpId="0" animBg="1"/>
      <p:bldP spid="465930" grpId="0" animBg="1"/>
      <p:bldP spid="465931" grpId="0" animBg="1"/>
      <p:bldP spid="465932" grpId="0" animBg="1"/>
      <p:bldP spid="465933" grpId="0" animBg="1"/>
      <p:bldP spid="465934" grpId="0" animBg="1"/>
      <p:bldP spid="465934" grpId="1" animBg="1"/>
      <p:bldP spid="465934" grpId="2" animBg="1"/>
      <p:bldP spid="21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6156000" y="2808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8" name="Oval 10"/>
          <p:cNvSpPr>
            <a:spLocks noChangeAspect="1" noChangeArrowheads="1"/>
          </p:cNvSpPr>
          <p:nvPr/>
        </p:nvSpPr>
        <p:spPr bwMode="auto">
          <a:xfrm>
            <a:off x="6840000" y="49291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0982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554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3" name="Text Box 15"/>
          <p:cNvSpPr txBox="1">
            <a:spLocks noChangeArrowheads="1"/>
          </p:cNvSpPr>
          <p:nvPr/>
        </p:nvSpPr>
        <p:spPr bwMode="auto">
          <a:xfrm>
            <a:off x="719138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N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4" name="Text Box 16"/>
          <p:cNvSpPr txBox="1">
            <a:spLocks noChangeArrowheads="1"/>
          </p:cNvSpPr>
          <p:nvPr/>
        </p:nvSpPr>
        <p:spPr bwMode="auto">
          <a:xfrm>
            <a:off x="5544000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K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0" name="Oval 12"/>
          <p:cNvSpPr>
            <a:spLocks noChangeAspect="1" noChangeArrowheads="1"/>
          </p:cNvSpPr>
          <p:nvPr/>
        </p:nvSpPr>
        <p:spPr bwMode="auto">
          <a:xfrm>
            <a:off x="6984000" y="5364163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2448000" y="2772000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296000" y="3204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092000" y="2843213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0" name="Oval 2"/>
          <p:cNvSpPr>
            <a:spLocks noChangeAspect="1" noChangeArrowheads="1"/>
          </p:cNvSpPr>
          <p:nvPr/>
        </p:nvSpPr>
        <p:spPr bwMode="auto">
          <a:xfrm>
            <a:off x="863600" y="49291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5" name="Oval 17"/>
          <p:cNvSpPr>
            <a:spLocks noChangeAspect="1" noChangeArrowheads="1"/>
          </p:cNvSpPr>
          <p:nvPr/>
        </p:nvSpPr>
        <p:spPr bwMode="auto">
          <a:xfrm>
            <a:off x="2016000" y="5652000"/>
            <a:ext cx="575999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  </a:t>
            </a:r>
            <a:r>
              <a:rPr lang="en-US" dirty="0" smtClean="0">
                <a:solidFill>
                  <a:srgbClr val="0000CC"/>
                </a:solidFill>
              </a:rPr>
              <a:t> 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306" name="Oval 18"/>
          <p:cNvSpPr>
            <a:spLocks noChangeAspect="1" noChangeArrowheads="1"/>
          </p:cNvSpPr>
          <p:nvPr/>
        </p:nvSpPr>
        <p:spPr bwMode="auto">
          <a:xfrm>
            <a:off x="2448000" y="5364000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8000" y="2052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00000" y="3420000"/>
            <a:ext cx="218527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одно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8000" y="4572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одно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не 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00000" y="5760000"/>
            <a:ext cx="2439450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r>
              <a:rPr lang="en-US" sz="1400" dirty="0" smtClean="0"/>
              <a:t> </a:t>
            </a:r>
            <a:r>
              <a:rPr lang="ru-RU" sz="1400" dirty="0" smtClean="0"/>
              <a:t>есть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en-US" sz="1400" dirty="0" smtClean="0">
                <a:solidFill>
                  <a:srgbClr val="FFFF00"/>
                </a:solidFill>
              </a:rPr>
              <a:t>S</a:t>
            </a:r>
            <a:r>
              <a:rPr lang="en-US" sz="1400" dirty="0" smtClean="0"/>
              <a:t> </a:t>
            </a:r>
            <a:r>
              <a:rPr lang="ru-RU" sz="1400" dirty="0" smtClean="0"/>
              <a:t>не суть </a:t>
            </a:r>
            <a:r>
              <a:rPr lang="en-US" sz="1400" dirty="0" smtClean="0">
                <a:solidFill>
                  <a:srgbClr val="FF66FF"/>
                </a:solidFill>
              </a:rPr>
              <a:t>P</a:t>
            </a:r>
            <a:endParaRPr lang="ru-RU" sz="1400" dirty="0">
              <a:solidFill>
                <a:srgbClr val="FF66FF"/>
              </a:solidFill>
            </a:endParaRPr>
          </a:p>
        </p:txBody>
      </p:sp>
      <p:sp>
        <p:nvSpPr>
          <p:cNvPr id="24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k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719138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4" name="Oval 6"/>
          <p:cNvSpPr>
            <a:spLocks noChangeAspect="1" noChangeArrowheads="1"/>
          </p:cNvSpPr>
          <p:nvPr/>
        </p:nvSpPr>
        <p:spPr bwMode="auto">
          <a:xfrm>
            <a:off x="6588000" y="5292000"/>
            <a:ext cx="575999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dirty="0" smtClean="0">
                <a:solidFill>
                  <a:srgbClr val="0000CC"/>
                </a:solidFill>
              </a:rPr>
              <a:t>    </a:t>
            </a:r>
            <a:endParaRPr lang="ru-RU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56 4.44136E-7 L 0.00052 4.44136E-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504 0 " pathEditMode="relative" ptsTypes="AA">
                                      <p:cBhvr>
                                        <p:cTn id="43" dur="2000" spd="-100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8" grpId="0" animBg="1"/>
      <p:bldP spid="524304" grpId="0"/>
      <p:bldP spid="524300" grpId="0" animBg="1"/>
      <p:bldP spid="524300" grpId="1" animBg="1"/>
      <p:bldP spid="524300" grpId="2" animBg="1"/>
      <p:bldP spid="22" grpId="0" build="p"/>
      <p:bldP spid="524294" grpId="0" animBg="1"/>
      <p:bldP spid="524294" grpId="1" animBg="1"/>
      <p:bldP spid="524294" grpId="2" animBg="1"/>
      <p:bldP spid="524294" grpId="3" animBg="1"/>
      <p:bldP spid="524294" grpId="4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6156000" y="2808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Галки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8" name="Oval 10"/>
          <p:cNvSpPr>
            <a:spLocks noChangeAspect="1" noChangeArrowheads="1"/>
          </p:cNvSpPr>
          <p:nvPr/>
        </p:nvSpPr>
        <p:spPr bwMode="auto">
          <a:xfrm>
            <a:off x="6840000" y="4929188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Азиаты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0982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Рыбы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Птицы</a:t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5544000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3" name="Text Box 15"/>
          <p:cNvSpPr txBox="1">
            <a:spLocks noChangeArrowheads="1"/>
          </p:cNvSpPr>
          <p:nvPr/>
        </p:nvSpPr>
        <p:spPr bwMode="auto">
          <a:xfrm>
            <a:off x="719138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N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4" name="Text Box 16"/>
          <p:cNvSpPr txBox="1">
            <a:spLocks noChangeArrowheads="1"/>
          </p:cNvSpPr>
          <p:nvPr/>
        </p:nvSpPr>
        <p:spPr bwMode="auto">
          <a:xfrm>
            <a:off x="5544000" y="4389438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K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2448000" y="2771775"/>
            <a:ext cx="935038" cy="935038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Рыбы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296000" y="3204000"/>
            <a:ext cx="576001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Галки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092000" y="2843213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Щуки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4290" name="Oval 2"/>
          <p:cNvSpPr>
            <a:spLocks noChangeAspect="1" noChangeArrowheads="1"/>
          </p:cNvSpPr>
          <p:nvPr/>
        </p:nvSpPr>
        <p:spPr bwMode="auto">
          <a:xfrm>
            <a:off x="863600" y="49291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Немцы</a:t>
            </a:r>
            <a:r>
              <a:rPr lang="ru-RU" dirty="0">
                <a:solidFill>
                  <a:srgbClr val="0000CC"/>
                </a:solidFill>
              </a:rPr>
              <a:t/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306" name="Oval 18"/>
          <p:cNvSpPr>
            <a:spLocks noChangeAspect="1" noChangeArrowheads="1"/>
          </p:cNvSpPr>
          <p:nvPr/>
        </p:nvSpPr>
        <p:spPr bwMode="auto">
          <a:xfrm>
            <a:off x="2448000" y="5364163"/>
            <a:ext cx="935038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</a:rPr>
              <a:t>Греки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305" name="Oval 17"/>
          <p:cNvSpPr>
            <a:spLocks noChangeAspect="1" noChangeArrowheads="1"/>
          </p:cNvSpPr>
          <p:nvPr/>
        </p:nvSpPr>
        <p:spPr bwMode="auto">
          <a:xfrm>
            <a:off x="2016000" y="5651500"/>
            <a:ext cx="575999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>
                <a:solidFill>
                  <a:srgbClr val="0000CC"/>
                </a:solidFill>
              </a:rPr>
              <a:t>Поэты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8000" y="2052000"/>
            <a:ext cx="249061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птица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одна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рыба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4104000" y="3240000"/>
            <a:ext cx="2458558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66FF"/>
                </a:solidFill>
              </a:rPr>
              <a:t>щука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рыба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Ни одна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рыба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Ни одна </a:t>
            </a:r>
            <a:r>
              <a:rPr lang="ru-RU" sz="1400" dirty="0" smtClean="0">
                <a:solidFill>
                  <a:srgbClr val="FFFF00"/>
                </a:solidFill>
              </a:rPr>
              <a:t>галка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щука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988000" y="4572000"/>
            <a:ext cx="2838085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Ни один </a:t>
            </a:r>
            <a:r>
              <a:rPr lang="ru-RU" sz="1400" dirty="0" smtClean="0">
                <a:solidFill>
                  <a:srgbClr val="FF66FF"/>
                </a:solidFill>
              </a:rPr>
              <a:t>грек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немец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немцы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греки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3960000" y="5760000"/>
            <a:ext cx="3049681" cy="67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Всякий </a:t>
            </a:r>
            <a:r>
              <a:rPr lang="ru-RU" sz="1400" dirty="0" smtClean="0">
                <a:solidFill>
                  <a:srgbClr val="FF66FF"/>
                </a:solidFill>
              </a:rPr>
              <a:t>японец</a:t>
            </a:r>
            <a:r>
              <a:rPr lang="en-US" sz="1400" dirty="0" smtClean="0"/>
              <a:t> </a:t>
            </a:r>
            <a:r>
              <a:rPr lang="ru-RU" sz="1400" dirty="0" smtClean="0"/>
              <a:t>– </a:t>
            </a:r>
            <a:r>
              <a:rPr lang="ru-RU" sz="1400" dirty="0" smtClean="0">
                <a:solidFill>
                  <a:srgbClr val="00FF00"/>
                </a:solidFill>
              </a:rPr>
              <a:t>азиат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00FF00"/>
                </a:solidFill>
              </a:rPr>
              <a:t>азиаты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</a:t>
            </a:r>
            <a:r>
              <a:rPr lang="ru-RU" sz="1400" dirty="0" smtClean="0">
                <a:solidFill>
                  <a:srgbClr val="FFFF00"/>
                </a:solidFill>
              </a:rPr>
              <a:t>поэты</a:t>
            </a:r>
            <a:r>
              <a:rPr lang="en-US" sz="1400" dirty="0" smtClean="0"/>
              <a:t> </a:t>
            </a:r>
            <a:r>
              <a:rPr lang="ru-RU" sz="1400" dirty="0" smtClean="0"/>
              <a:t>не </a:t>
            </a:r>
            <a:r>
              <a:rPr lang="ru-RU" sz="1400" dirty="0" smtClean="0">
                <a:solidFill>
                  <a:srgbClr val="FF66FF"/>
                </a:solidFill>
              </a:rPr>
              <a:t>японцы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24300" name="Oval 12"/>
          <p:cNvSpPr>
            <a:spLocks noChangeAspect="1" noChangeArrowheads="1"/>
          </p:cNvSpPr>
          <p:nvPr/>
        </p:nvSpPr>
        <p:spPr bwMode="auto">
          <a:xfrm>
            <a:off x="6984000" y="5364163"/>
            <a:ext cx="935037" cy="935037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/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400" dirty="0" smtClean="0">
                <a:solidFill>
                  <a:srgbClr val="0000CC"/>
                </a:solidFill>
              </a:rPr>
              <a:t>Японцы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24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92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Модусы второй фигуры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Модус </a:t>
            </a:r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 smtClean="0">
                <a:solidFill>
                  <a:srgbClr val="00FFFF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r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r>
              <a:rPr lang="en-US" sz="2800" b="1" dirty="0" smtClean="0">
                <a:solidFill>
                  <a:schemeClr val="bg1"/>
                </a:solidFill>
              </a:rPr>
              <a:t>k</a:t>
            </a:r>
            <a:r>
              <a:rPr lang="en-US" sz="2800" b="1" dirty="0" smtClean="0">
                <a:solidFill>
                  <a:srgbClr val="00FFFF"/>
                </a:solidFill>
              </a:rPr>
              <a:t>o</a:t>
            </a:r>
            <a:endParaRPr lang="ru-RU" sz="2800" b="1" dirty="0" smtClean="0">
              <a:solidFill>
                <a:srgbClr val="00FFFF"/>
              </a:solidFill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719138" y="1870075"/>
            <a:ext cx="2879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4" name="Oval 6"/>
          <p:cNvSpPr>
            <a:spLocks noChangeAspect="1" noChangeArrowheads="1"/>
          </p:cNvSpPr>
          <p:nvPr/>
        </p:nvSpPr>
        <p:spPr bwMode="auto">
          <a:xfrm>
            <a:off x="6588000" y="5292000"/>
            <a:ext cx="575999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Поэты</a:t>
            </a:r>
            <a:endParaRPr lang="ru-RU" sz="1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56 4.44136E-7 L 0.00052 4.44136E-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663 0 " pathEditMode="relative" ptsTypes="AA">
                                      <p:cBhvr>
                                        <p:cTn id="37" dur="2000" spd="-100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8" grpId="0" animBg="1"/>
      <p:bldP spid="22" grpId="0" build="p"/>
      <p:bldP spid="524300" grpId="0" animBg="1"/>
      <p:bldP spid="524300" grpId="1" animBg="1"/>
      <p:bldP spid="524300" grpId="2" animBg="1"/>
      <p:bldP spid="524294" grpId="0" animBg="1"/>
      <p:bldP spid="524294" grpId="1" animBg="1"/>
      <p:bldP spid="524294" grpId="2" animBg="1"/>
      <p:bldP spid="524294" grpId="3" animBg="1"/>
      <p:bldP spid="524294" grpId="4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0982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12000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ru-RU" sz="3200" dirty="0" smtClean="0">
                <a:solidFill>
                  <a:srgbClr val="0000CC"/>
                </a:solidFill>
              </a:rPr>
              <a:t> </a:t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1" name="Text Box 13"/>
          <p:cNvSpPr txBox="1">
            <a:spLocks noChangeArrowheads="1"/>
          </p:cNvSpPr>
          <p:nvPr/>
        </p:nvSpPr>
        <p:spPr bwMode="auto">
          <a:xfrm>
            <a:off x="86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684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512000" y="2880000"/>
            <a:ext cx="720000" cy="719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936000" y="2952000"/>
            <a:ext cx="576000" cy="575999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056000" y="2844000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84000" y="2052000"/>
            <a:ext cx="2467727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600" dirty="0" smtClean="0"/>
              <a:t>Всякое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en-US" sz="1600" dirty="0" smtClean="0"/>
              <a:t> </a:t>
            </a:r>
            <a:r>
              <a:rPr lang="ru-RU" sz="1600" dirty="0" smtClean="0"/>
              <a:t>есть </a:t>
            </a:r>
            <a:r>
              <a:rPr lang="en-US" sz="16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600" dirty="0" smtClean="0"/>
              <a:t>Всякое </a:t>
            </a:r>
            <a:r>
              <a:rPr lang="en-US" sz="1600" dirty="0" smtClean="0">
                <a:solidFill>
                  <a:srgbClr val="FFFF00"/>
                </a:solidFill>
              </a:rPr>
              <a:t>S</a:t>
            </a:r>
            <a:r>
              <a:rPr lang="en-US" sz="1600" dirty="0" smtClean="0"/>
              <a:t> </a:t>
            </a:r>
            <a:r>
              <a:rPr lang="ru-RU" sz="1600" dirty="0" smtClean="0"/>
              <a:t>есть </a:t>
            </a:r>
            <a:r>
              <a:rPr lang="en-US" sz="1600" dirty="0" smtClean="0">
                <a:solidFill>
                  <a:srgbClr val="00FF00"/>
                </a:solidFill>
              </a:rPr>
              <a:t>M</a:t>
            </a:r>
            <a:endParaRPr lang="ru-RU" sz="16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600" dirty="0" smtClean="0"/>
              <a:t>→ Так всякое </a:t>
            </a:r>
            <a:r>
              <a:rPr lang="en-US" sz="1600" dirty="0" smtClean="0">
                <a:solidFill>
                  <a:srgbClr val="FFFF00"/>
                </a:solidFill>
              </a:rPr>
              <a:t>S</a:t>
            </a:r>
            <a:r>
              <a:rPr lang="ru-RU" sz="1600" dirty="0" smtClean="0"/>
              <a:t> есть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     или не есть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ru-RU" sz="1600" dirty="0" smtClean="0"/>
              <a:t>?</a:t>
            </a:r>
            <a:endParaRPr lang="ru-RU" sz="1600" dirty="0"/>
          </a:p>
        </p:txBody>
      </p:sp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7308000" y="3276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двух утвердительных посылок</a:t>
            </a:r>
          </a:p>
        </p:txBody>
      </p: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-1800000"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684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25" name="Прямая соединительная линия 24"/>
          <p:cNvCxnSpPr>
            <a:cxnSpLocks noChangeShapeType="1"/>
          </p:cNvCxnSpPr>
          <p:nvPr/>
        </p:nvCxnSpPr>
        <p:spPr bwMode="auto">
          <a:xfrm rot="-1800000">
            <a:off x="684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4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4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2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52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52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52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52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52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947 0 " pathEditMode="relative" ptsTypes="AA">
                                      <p:cBhvr>
                                        <p:cTn id="46" dur="2000" spd="-100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67 0 " pathEditMode="relative" ptsTypes="AA">
                                      <p:cBhvr>
                                        <p:cTn id="48" dur="2000" spd="-100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44 0 " pathEditMode="relative" ptsTypes="AA">
                                      <p:cBhvr>
                                        <p:cTn id="70" dur="2000" spd="-100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26 0 " pathEditMode="relative" ptsTypes="AA">
                                      <p:cBhvr>
                                        <p:cTn id="72" dur="2000" spd="-100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6" grpId="0" animBg="1"/>
      <p:bldP spid="524301" grpId="0"/>
      <p:bldP spid="524293" grpId="0" animBg="1"/>
      <p:bldP spid="524293" grpId="1" animBg="1"/>
      <p:bldP spid="524293" grpId="2" animBg="1"/>
      <p:bldP spid="524297" grpId="0" animBg="1"/>
      <p:bldP spid="524297" grpId="1" animBg="1"/>
      <p:bldP spid="524297" grpId="2" animBg="1"/>
      <p:bldP spid="524299" grpId="0" animBg="1"/>
      <p:bldP spid="524299" grpId="1" animBg="1"/>
      <p:bldP spid="19" grpId="0" build="p"/>
      <p:bldP spid="524292" grpId="0" animBg="1"/>
      <p:bldP spid="524292" grpId="1" animBg="1"/>
      <p:bldP spid="524292" grpId="2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624000" y="2052000"/>
            <a:ext cx="1655999" cy="165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Имеющие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клюв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599" y="2052000"/>
            <a:ext cx="1656000" cy="165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Имеющие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клюв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908000" y="2700000"/>
            <a:ext cx="576001" cy="57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Птицы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008000" y="2700000"/>
            <a:ext cx="864000" cy="863999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Черепахи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6948000" y="2664000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Птицы</a:t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4000" y="2052000"/>
            <a:ext cx="3440301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66FF"/>
                </a:solidFill>
              </a:rPr>
              <a:t>птица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имеет клюв</a:t>
            </a:r>
            <a:r>
              <a:rPr lang="ru-RU" sz="1400" dirty="0" smtClean="0"/>
              <a:t>.</a:t>
            </a:r>
            <a:r>
              <a:rPr lang="ru-RU" sz="1400" dirty="0" smtClean="0">
                <a:solidFill>
                  <a:srgbClr val="00FF00"/>
                </a:solidFill>
              </a:rPr>
              <a:t> 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черепаха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имеет клюв</a:t>
            </a:r>
            <a:r>
              <a:rPr lang="ru-RU" sz="1400" dirty="0" smtClean="0"/>
              <a:t>.</a:t>
            </a:r>
            <a:r>
              <a:rPr lang="ru-RU" sz="1400" dirty="0" smtClean="0">
                <a:solidFill>
                  <a:srgbClr val="00FF00"/>
                </a:solidFill>
              </a:rPr>
              <a:t> 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Неужели всякая </a:t>
            </a:r>
            <a:r>
              <a:rPr lang="ru-RU" sz="1400" dirty="0" smtClean="0">
                <a:solidFill>
                  <a:srgbClr val="FFFF00"/>
                </a:solidFill>
              </a:rPr>
              <a:t>черепаха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66FF"/>
                </a:solidFill>
              </a:rPr>
              <a:t>птица</a:t>
            </a:r>
            <a:r>
              <a:rPr lang="ru-RU" sz="1400" dirty="0" smtClean="0"/>
              <a:t>?</a:t>
            </a:r>
            <a:r>
              <a:rPr lang="ru-RU" sz="1400" dirty="0" smtClean="0">
                <a:solidFill>
                  <a:srgbClr val="FF66FF"/>
                </a:solidFill>
              </a:rPr>
              <a:t> 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всякая </a:t>
            </a:r>
            <a:r>
              <a:rPr lang="ru-RU" sz="1400" dirty="0" smtClean="0">
                <a:solidFill>
                  <a:srgbClr val="FFFF00"/>
                </a:solidFill>
              </a:rPr>
              <a:t>утка</a:t>
            </a:r>
            <a:r>
              <a:rPr lang="en-US" sz="1400" dirty="0" smtClean="0"/>
              <a:t> </a:t>
            </a:r>
            <a:r>
              <a:rPr lang="ru-RU" sz="1400" dirty="0" smtClean="0"/>
              <a:t>тоже </a:t>
            </a:r>
            <a:r>
              <a:rPr lang="ru-RU" sz="1400" dirty="0" smtClean="0">
                <a:solidFill>
                  <a:srgbClr val="00FF00"/>
                </a:solidFill>
              </a:rPr>
              <a:t>имеет клюв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00FF00"/>
                </a:solidFill>
              </a:rPr>
              <a:t> </a:t>
            </a:r>
            <a:endParaRPr lang="en-US" sz="14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всякая </a:t>
            </a:r>
            <a:r>
              <a:rPr lang="ru-RU" sz="1400" dirty="0" smtClean="0">
                <a:solidFill>
                  <a:srgbClr val="FFFF00"/>
                </a:solidFill>
              </a:rPr>
              <a:t>утка</a:t>
            </a:r>
            <a:r>
              <a:rPr lang="ru-RU" sz="1400" dirty="0" smtClean="0"/>
              <a:t> таки </a:t>
            </a:r>
            <a:r>
              <a:rPr lang="ru-RU" sz="1400" dirty="0" smtClean="0">
                <a:solidFill>
                  <a:srgbClr val="FF66FF"/>
                </a:solidFill>
              </a:rPr>
              <a:t>птица</a:t>
            </a:r>
            <a:r>
              <a:rPr lang="ru-RU" sz="1400" dirty="0" smtClean="0"/>
              <a:t>.</a:t>
            </a:r>
          </a:p>
        </p:txBody>
      </p:sp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7200000" y="3060000"/>
            <a:ext cx="504000" cy="503999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Утки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двух утвердительных посылок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2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2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2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52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947 0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67 0 " pathEditMode="relative" ptsTypes="AA">
                                      <p:cBhvr>
                                        <p:cTn id="38" dur="2000" spd="-100000" fill="hold"/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44 0 " pathEditMode="relative" ptsTypes="AA">
                                      <p:cBhvr>
                                        <p:cTn id="50" dur="2000" spd="-100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226 0 " pathEditMode="relative" ptsTypes="AA">
                                      <p:cBhvr>
                                        <p:cTn id="77" dur="2000" spd="-100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6" grpId="0" animBg="1"/>
      <p:bldP spid="524293" grpId="0" animBg="1"/>
      <p:bldP spid="524293" grpId="1" animBg="1"/>
      <p:bldP spid="524293" grpId="2" animBg="1"/>
      <p:bldP spid="524297" grpId="0" animBg="1"/>
      <p:bldP spid="524297" grpId="1" animBg="1"/>
      <p:bldP spid="524297" grpId="2" animBg="1"/>
      <p:bldP spid="524299" grpId="0" animBg="1"/>
      <p:bldP spid="524299" grpId="1" animBg="1"/>
      <p:bldP spid="19" grpId="0" build="p"/>
      <p:bldP spid="524292" grpId="0" animBg="1"/>
      <p:bldP spid="524292" grpId="1" animBg="1"/>
      <p:bldP spid="524292" grpId="2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8" name="Oval 10"/>
          <p:cNvSpPr>
            <a:spLocks noChangeAspect="1" noChangeArrowheads="1"/>
          </p:cNvSpPr>
          <p:nvPr/>
        </p:nvSpPr>
        <p:spPr bwMode="auto">
          <a:xfrm>
            <a:off x="6840000" y="4932000"/>
            <a:ext cx="1439862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0" name="Oval 2"/>
          <p:cNvSpPr>
            <a:spLocks noChangeAspect="1" noChangeArrowheads="1"/>
          </p:cNvSpPr>
          <p:nvPr/>
        </p:nvSpPr>
        <p:spPr bwMode="auto">
          <a:xfrm>
            <a:off x="864000" y="4932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ru-RU" sz="3200" dirty="0" smtClean="0">
                <a:solidFill>
                  <a:srgbClr val="0000CC"/>
                </a:solidFill>
              </a:rPr>
              <a:t/>
            </a:r>
            <a:br>
              <a:rPr lang="ru-RU" sz="3200" dirty="0" smtClean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31999" y="4284000"/>
            <a:ext cx="2880000" cy="9787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sz="1600" dirty="0" smtClean="0"/>
              <a:t>Всякое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en-US" sz="1600" dirty="0" smtClean="0"/>
              <a:t> </a:t>
            </a:r>
            <a:r>
              <a:rPr lang="ru-RU" sz="1600" dirty="0" smtClean="0"/>
              <a:t>есть </a:t>
            </a:r>
            <a:r>
              <a:rPr lang="en-US" sz="16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600" dirty="0" smtClean="0"/>
              <a:t>Некоторые </a:t>
            </a:r>
            <a:r>
              <a:rPr lang="en-US" sz="1600" dirty="0" smtClean="0">
                <a:solidFill>
                  <a:srgbClr val="FFFF00"/>
                </a:solidFill>
              </a:rPr>
              <a:t>S</a:t>
            </a:r>
            <a:r>
              <a:rPr lang="en-US" sz="1600" dirty="0" smtClean="0"/>
              <a:t> </a:t>
            </a:r>
            <a:r>
              <a:rPr lang="ru-RU" sz="1600" dirty="0" smtClean="0"/>
              <a:t>суть </a:t>
            </a:r>
            <a:r>
              <a:rPr lang="en-US" sz="1600" dirty="0" smtClean="0">
                <a:solidFill>
                  <a:srgbClr val="00FF00"/>
                </a:solidFill>
              </a:rPr>
              <a:t>M</a:t>
            </a:r>
            <a:endParaRPr lang="ru-RU" sz="16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600" dirty="0" smtClean="0"/>
              <a:t>→ Так некоторые </a:t>
            </a:r>
            <a:r>
              <a:rPr lang="en-US" sz="1600" dirty="0" smtClean="0">
                <a:solidFill>
                  <a:srgbClr val="FFFF00"/>
                </a:solidFill>
              </a:rPr>
              <a:t>S</a:t>
            </a:r>
            <a:r>
              <a:rPr lang="en-US" sz="1600" dirty="0" smtClean="0"/>
              <a:t> </a:t>
            </a:r>
            <a:r>
              <a:rPr lang="ru-RU" sz="1600" dirty="0" smtClean="0"/>
              <a:t>суть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     или не суть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ru-RU" sz="1600" dirty="0" smtClean="0"/>
              <a:t>?</a:t>
            </a: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840000" y="2409825"/>
            <a:ext cx="1439862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M</a:t>
            </a:r>
            <a:br>
              <a:rPr lang="en-US" sz="3200" dirty="0">
                <a:solidFill>
                  <a:srgbClr val="0000CC"/>
                </a:solidFill>
              </a:rPr>
            </a:br>
            <a:r>
              <a:rPr lang="en-US" sz="3200" dirty="0">
                <a:solidFill>
                  <a:srgbClr val="0000CC"/>
                </a:solidFill>
              </a:rPr>
              <a:t/>
            </a:r>
            <a:br>
              <a:rPr lang="en-US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600" y="2409825"/>
            <a:ext cx="1439863" cy="14398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M</a:t>
            </a:r>
            <a:r>
              <a:rPr lang="ru-RU" sz="3200" dirty="0" smtClean="0">
                <a:solidFill>
                  <a:srgbClr val="0000CC"/>
                </a:solidFill>
              </a:rPr>
              <a:t> </a:t>
            </a:r>
            <a:br>
              <a:rPr lang="ru-RU" sz="3200" dirty="0" smtClean="0">
                <a:solidFill>
                  <a:srgbClr val="0000CC"/>
                </a:solidFill>
              </a:rPr>
            </a:br>
            <a:r>
              <a:rPr lang="ru-RU" sz="3200" dirty="0">
                <a:solidFill>
                  <a:srgbClr val="0000CC"/>
                </a:solidFill>
              </a:rPr>
              <a:t/>
            </a:r>
            <a:br>
              <a:rPr lang="ru-RU" sz="3200" dirty="0">
                <a:solidFill>
                  <a:srgbClr val="0000CC"/>
                </a:solidFill>
              </a:rPr>
            </a:b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24301" name="Text Box 13"/>
          <p:cNvSpPr txBox="1">
            <a:spLocks noChangeArrowheads="1"/>
          </p:cNvSpPr>
          <p:nvPr/>
        </p:nvSpPr>
        <p:spPr bwMode="auto">
          <a:xfrm>
            <a:off x="864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E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2" name="Text Box 14"/>
          <p:cNvSpPr txBox="1">
            <a:spLocks noChangeArrowheads="1"/>
          </p:cNvSpPr>
          <p:nvPr/>
        </p:nvSpPr>
        <p:spPr bwMode="auto">
          <a:xfrm>
            <a:off x="6840000" y="1870075"/>
            <a:ext cx="144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C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M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STR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3" name="Text Box 15"/>
          <p:cNvSpPr txBox="1">
            <a:spLocks noChangeArrowheads="1"/>
          </p:cNvSpPr>
          <p:nvPr/>
        </p:nvSpPr>
        <p:spPr bwMode="auto">
          <a:xfrm>
            <a:off x="864000" y="4389438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F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/>
              <a:t>ST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/>
              <a:t>N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304" name="Text Box 16"/>
          <p:cNvSpPr txBox="1">
            <a:spLocks noChangeArrowheads="1"/>
          </p:cNvSpPr>
          <p:nvPr/>
        </p:nvSpPr>
        <p:spPr bwMode="auto">
          <a:xfrm>
            <a:off x="6840000" y="4392000"/>
            <a:ext cx="1440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/>
              <a:t>B</a:t>
            </a: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/>
              <a:t>R</a:t>
            </a:r>
            <a:r>
              <a:rPr lang="en-US" dirty="0">
                <a:solidFill>
                  <a:srgbClr val="00FFFF"/>
                </a:solidFill>
              </a:rPr>
              <a:t>O</a:t>
            </a:r>
            <a:r>
              <a:rPr lang="en-US" dirty="0"/>
              <a:t>K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512000" y="2880000"/>
            <a:ext cx="720001" cy="72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936000" y="2952000"/>
            <a:ext cx="576000" cy="575999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7056000" y="2844000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/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84000" y="2052000"/>
            <a:ext cx="2376000" cy="9787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sz="1600" dirty="0" smtClean="0"/>
              <a:t>Всякое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en-US" sz="1600" dirty="0" smtClean="0"/>
              <a:t> </a:t>
            </a:r>
            <a:r>
              <a:rPr lang="ru-RU" sz="1600" dirty="0" smtClean="0"/>
              <a:t>есть </a:t>
            </a:r>
            <a:r>
              <a:rPr lang="en-US" sz="1600" dirty="0" smtClean="0">
                <a:solidFill>
                  <a:srgbClr val="00FF00"/>
                </a:solidFill>
              </a:rPr>
              <a:t>M</a:t>
            </a:r>
          </a:p>
          <a:p>
            <a:pPr algn="l">
              <a:lnSpc>
                <a:spcPct val="90000"/>
              </a:lnSpc>
            </a:pPr>
            <a:r>
              <a:rPr lang="ru-RU" sz="1600" dirty="0" smtClean="0"/>
              <a:t>Всякое </a:t>
            </a:r>
            <a:r>
              <a:rPr lang="en-US" sz="1600" dirty="0" smtClean="0">
                <a:solidFill>
                  <a:srgbClr val="FFFF00"/>
                </a:solidFill>
              </a:rPr>
              <a:t>S</a:t>
            </a:r>
            <a:r>
              <a:rPr lang="en-US" sz="1600" dirty="0" smtClean="0"/>
              <a:t> </a:t>
            </a:r>
            <a:r>
              <a:rPr lang="ru-RU" sz="1600" dirty="0" smtClean="0"/>
              <a:t>есть </a:t>
            </a:r>
            <a:r>
              <a:rPr lang="en-US" sz="1600" dirty="0" smtClean="0">
                <a:solidFill>
                  <a:srgbClr val="00FF00"/>
                </a:solidFill>
              </a:rPr>
              <a:t>M</a:t>
            </a:r>
            <a:endParaRPr lang="ru-RU" sz="1600" dirty="0" smtClean="0">
              <a:solidFill>
                <a:srgbClr val="00FF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1600" dirty="0" smtClean="0"/>
              <a:t>→ Так всякое </a:t>
            </a:r>
            <a:r>
              <a:rPr lang="en-US" sz="1600" dirty="0" smtClean="0">
                <a:solidFill>
                  <a:srgbClr val="FFFF00"/>
                </a:solidFill>
              </a:rPr>
              <a:t>S</a:t>
            </a:r>
            <a:r>
              <a:rPr lang="ru-RU" sz="1600" dirty="0" smtClean="0"/>
              <a:t> есть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     или не суть </a:t>
            </a:r>
            <a:r>
              <a:rPr lang="en-US" sz="1600" dirty="0" smtClean="0">
                <a:solidFill>
                  <a:srgbClr val="FF66FF"/>
                </a:solidFill>
              </a:rPr>
              <a:t>P</a:t>
            </a:r>
            <a:r>
              <a:rPr lang="ru-RU" sz="1600" dirty="0" smtClean="0"/>
              <a:t>?</a:t>
            </a:r>
            <a:endParaRPr lang="ru-RU" sz="1600" dirty="0"/>
          </a:p>
        </p:txBody>
      </p:sp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7308000" y="3276000"/>
            <a:ext cx="503238" cy="503237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524300" name="Oval 12"/>
          <p:cNvSpPr>
            <a:spLocks noChangeAspect="1" noChangeArrowheads="1"/>
          </p:cNvSpPr>
          <p:nvPr/>
        </p:nvSpPr>
        <p:spPr bwMode="auto">
          <a:xfrm>
            <a:off x="7056000" y="5364000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294" name="Oval 6"/>
          <p:cNvSpPr>
            <a:spLocks noChangeAspect="1" noChangeArrowheads="1"/>
          </p:cNvSpPr>
          <p:nvPr/>
        </p:nvSpPr>
        <p:spPr bwMode="auto">
          <a:xfrm>
            <a:off x="6876000" y="5868000"/>
            <a:ext cx="575999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   </a:t>
            </a:r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sz="1050" dirty="0" smtClean="0">
                <a:solidFill>
                  <a:srgbClr val="0000CC"/>
                </a:solidFill>
              </a:rPr>
              <a:t/>
            </a:r>
            <a:br>
              <a:rPr lang="ru-RU" sz="1050" dirty="0" smtClean="0">
                <a:solidFill>
                  <a:srgbClr val="0000CC"/>
                </a:solidFill>
              </a:rPr>
            </a:br>
            <a:endParaRPr lang="ru-RU" sz="1200" dirty="0" smtClean="0">
              <a:solidFill>
                <a:srgbClr val="0000CC"/>
              </a:solidFill>
            </a:endParaRPr>
          </a:p>
        </p:txBody>
      </p:sp>
      <p:sp>
        <p:nvSpPr>
          <p:cNvPr id="524306" name="Oval 18"/>
          <p:cNvSpPr>
            <a:spLocks noChangeAspect="1" noChangeArrowheads="1"/>
          </p:cNvSpPr>
          <p:nvPr/>
        </p:nvSpPr>
        <p:spPr bwMode="auto">
          <a:xfrm>
            <a:off x="972000" y="5364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P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24305" name="Oval 17"/>
          <p:cNvSpPr>
            <a:spLocks noChangeAspect="1" noChangeArrowheads="1"/>
          </p:cNvSpPr>
          <p:nvPr/>
        </p:nvSpPr>
        <p:spPr bwMode="auto">
          <a:xfrm>
            <a:off x="1944000" y="5616000"/>
            <a:ext cx="575999" cy="57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S</a:t>
            </a:r>
            <a:r>
              <a:rPr lang="ru-RU" dirty="0" smtClean="0">
                <a:solidFill>
                  <a:srgbClr val="0000CC"/>
                </a:solidFill>
              </a:rPr>
              <a:t>   </a:t>
            </a:r>
            <a:endParaRPr lang="ru-RU" sz="1000" dirty="0">
              <a:solidFill>
                <a:srgbClr val="0000CC"/>
              </a:solidFill>
            </a:endParaRPr>
          </a:p>
        </p:txBody>
      </p:sp>
      <p:sp>
        <p:nvSpPr>
          <p:cNvPr id="3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двух утвердительных посылок</a:t>
            </a:r>
          </a:p>
        </p:txBody>
      </p: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 rot="-1800000">
            <a:off x="864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>
            <a:off x="684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 rot="-1800000">
            <a:off x="6840000" y="187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>
            <a:off x="864000" y="439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 rot="-1800000">
            <a:off x="864000" y="439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>
            <a:off x="6840000" y="439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1800000">
            <a:off x="6840000" y="4392000"/>
            <a:ext cx="1440000" cy="360000"/>
          </a:xfrm>
          <a:prstGeom prst="line">
            <a:avLst/>
          </a:prstGeom>
          <a:noFill/>
          <a:ln w="25400" algn="ctr">
            <a:solidFill>
              <a:srgbClr val="FF66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4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4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2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52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524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52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52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52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45 0 " pathEditMode="relative" ptsTypes="AA">
                                      <p:cBhvr>
                                        <p:cTn id="46" dur="2000" spd="-100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62 0 " pathEditMode="relative" ptsTypes="AA">
                                      <p:cBhvr>
                                        <p:cTn id="48" dur="2000" spd="-100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ptsTypes="AA">
                                      <p:cBhvr>
                                        <p:cTn id="70" dur="2000" spd="-100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62 0 " pathEditMode="relative" ptsTypes="AA">
                                      <p:cBhvr>
                                        <p:cTn id="72" dur="2000" spd="-100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524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524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524300" grpId="0" animBg="1"/>
      <p:bldP spid="524300" grpId="1" animBg="1"/>
      <p:bldP spid="524300" grpId="2" animBg="1"/>
      <p:bldP spid="524294" grpId="0" animBg="1"/>
      <p:bldP spid="524294" grpId="1" animBg="1"/>
      <p:bldP spid="524294" grpId="2" animBg="1"/>
      <p:bldP spid="524306" grpId="0" animBg="1"/>
      <p:bldP spid="524306" grpId="1" animBg="1"/>
      <p:bldP spid="524306" grpId="2" animBg="1"/>
      <p:bldP spid="524305" grpId="0" animBg="1"/>
      <p:bldP spid="524305" grpId="1" animBg="1"/>
      <p:bldP spid="524305" grpId="2" animBg="1"/>
      <p:bldP spid="524305" grpId="3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Oval 2"/>
          <p:cNvSpPr>
            <a:spLocks noChangeAspect="1" noChangeArrowheads="1"/>
          </p:cNvSpPr>
          <p:nvPr/>
        </p:nvSpPr>
        <p:spPr bwMode="auto">
          <a:xfrm>
            <a:off x="684000" y="4752000"/>
            <a:ext cx="1656001" cy="165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Чётные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числа</a:t>
            </a:r>
            <a:endParaRPr lang="ru-RU" sz="2000" dirty="0" smtClean="0">
              <a:solidFill>
                <a:srgbClr val="0000CC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24306" name="Oval 18"/>
          <p:cNvSpPr>
            <a:spLocks noChangeAspect="1" noChangeArrowheads="1"/>
          </p:cNvSpPr>
          <p:nvPr/>
        </p:nvSpPr>
        <p:spPr bwMode="auto">
          <a:xfrm>
            <a:off x="828000" y="5364000"/>
            <a:ext cx="936000" cy="93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Числа,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кратные</a:t>
            </a:r>
          </a:p>
          <a:p>
            <a:pPr algn="ctr">
              <a:lnSpc>
                <a:spcPct val="9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четырём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11999" y="4032000"/>
            <a:ext cx="4320000" cy="10618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Всякое </a:t>
            </a:r>
            <a:r>
              <a:rPr lang="ru-RU" sz="1400" dirty="0" smtClean="0">
                <a:solidFill>
                  <a:srgbClr val="FF66FF"/>
                </a:solidFill>
              </a:rPr>
              <a:t>число, кратное четырём</a:t>
            </a:r>
            <a:r>
              <a:rPr lang="ru-RU" sz="1400" dirty="0" smtClean="0"/>
              <a:t>,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чётное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Некоторые </a:t>
            </a:r>
            <a:r>
              <a:rPr lang="ru-RU" sz="1400" dirty="0" smtClean="0">
                <a:solidFill>
                  <a:srgbClr val="FFFF00"/>
                </a:solidFill>
              </a:rPr>
              <a:t>числа, кратные трём</a:t>
            </a:r>
            <a:r>
              <a:rPr lang="ru-RU" sz="1400" dirty="0" smtClean="0"/>
              <a:t>,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чётные</a:t>
            </a:r>
            <a:r>
              <a:rPr lang="ru-RU" sz="1400" dirty="0" smtClean="0"/>
              <a:t>.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Некоторые чётные</a:t>
            </a:r>
            <a:r>
              <a:rPr lang="ru-RU" sz="1400" dirty="0" smtClean="0">
                <a:solidFill>
                  <a:srgbClr val="FFFF00"/>
                </a:solidFill>
              </a:rPr>
              <a:t> числа, кратные трём</a:t>
            </a:r>
            <a:r>
              <a:rPr lang="ru-RU" sz="1400" dirty="0" smtClean="0"/>
              <a:t>,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действительно </a:t>
            </a:r>
            <a:r>
              <a:rPr lang="ru-RU" sz="1400" dirty="0" smtClean="0">
                <a:solidFill>
                  <a:srgbClr val="FF66FF"/>
                </a:solidFill>
              </a:rPr>
              <a:t>кратны четырём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как </a:t>
            </a:r>
            <a:r>
              <a:rPr lang="ru-RU" sz="1400" dirty="0" smtClean="0">
                <a:solidFill>
                  <a:srgbClr val="00FFFF"/>
                </a:solidFill>
              </a:rPr>
              <a:t>12</a:t>
            </a:r>
            <a:r>
              <a:rPr lang="ru-RU" sz="1400" dirty="0" smtClean="0"/>
              <a:t> и </a:t>
            </a:r>
            <a:r>
              <a:rPr lang="ru-RU" sz="1400" dirty="0" smtClean="0">
                <a:solidFill>
                  <a:srgbClr val="00FFFF"/>
                </a:solidFill>
              </a:rPr>
              <a:t>24</a:t>
            </a:r>
            <a:r>
              <a:rPr lang="ru-RU" sz="1400" dirty="0" smtClean="0"/>
              <a:t>,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>
                <a:solidFill>
                  <a:srgbClr val="00FFFF"/>
                </a:solidFill>
              </a:rPr>
              <a:t>     </a:t>
            </a:r>
            <a:r>
              <a:rPr lang="ru-RU" sz="1400" dirty="0" smtClean="0"/>
              <a:t>но некоторые не </a:t>
            </a:r>
            <a:r>
              <a:rPr lang="ru-RU" sz="1400" dirty="0" smtClean="0">
                <a:solidFill>
                  <a:srgbClr val="FF66FF"/>
                </a:solidFill>
              </a:rPr>
              <a:t>кратны четырём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FF66FF"/>
                </a:solidFill>
              </a:rPr>
              <a:t> </a:t>
            </a:r>
            <a:r>
              <a:rPr lang="ru-RU" sz="1400" dirty="0" smtClean="0"/>
              <a:t>как </a:t>
            </a:r>
            <a:r>
              <a:rPr lang="ru-RU" sz="1400" dirty="0" smtClean="0">
                <a:solidFill>
                  <a:srgbClr val="FF9900"/>
                </a:solidFill>
              </a:rPr>
              <a:t>6</a:t>
            </a:r>
            <a:r>
              <a:rPr lang="ru-RU" sz="1400" dirty="0" smtClean="0"/>
              <a:t> и </a:t>
            </a:r>
            <a:r>
              <a:rPr lang="ru-RU" sz="1400" dirty="0" smtClean="0">
                <a:solidFill>
                  <a:srgbClr val="FF9900"/>
                </a:solidFill>
              </a:rPr>
              <a:t>18</a:t>
            </a:r>
            <a:r>
              <a:rPr lang="ru-RU" sz="1400" dirty="0" smtClean="0"/>
              <a:t>.</a:t>
            </a:r>
          </a:p>
        </p:txBody>
      </p:sp>
      <p:sp>
        <p:nvSpPr>
          <p:cNvPr id="524291" name="Oval 3"/>
          <p:cNvSpPr>
            <a:spLocks noChangeAspect="1" noChangeArrowheads="1"/>
          </p:cNvSpPr>
          <p:nvPr/>
        </p:nvSpPr>
        <p:spPr bwMode="auto">
          <a:xfrm>
            <a:off x="6624000" y="2052000"/>
            <a:ext cx="1655999" cy="165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Имеющие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клюв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4296" name="Oval 8"/>
          <p:cNvSpPr>
            <a:spLocks noChangeAspect="1" noChangeArrowheads="1"/>
          </p:cNvSpPr>
          <p:nvPr/>
        </p:nvSpPr>
        <p:spPr bwMode="auto">
          <a:xfrm>
            <a:off x="863599" y="2052000"/>
            <a:ext cx="1656000" cy="165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Имеющие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клюв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524293" name="Oval 5"/>
          <p:cNvSpPr>
            <a:spLocks noChangeAspect="1" noChangeArrowheads="1"/>
          </p:cNvSpPr>
          <p:nvPr/>
        </p:nvSpPr>
        <p:spPr bwMode="auto">
          <a:xfrm>
            <a:off x="1908000" y="2700000"/>
            <a:ext cx="576000" cy="575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Птицы</a:t>
            </a:r>
            <a:endParaRPr lang="ru-RU" sz="1400" dirty="0">
              <a:solidFill>
                <a:srgbClr val="0000CC"/>
              </a:solidFill>
            </a:endParaRPr>
          </a:p>
        </p:txBody>
      </p:sp>
      <p:sp>
        <p:nvSpPr>
          <p:cNvPr id="524297" name="Oval 9"/>
          <p:cNvSpPr>
            <a:spLocks noChangeAspect="1" noChangeArrowheads="1"/>
          </p:cNvSpPr>
          <p:nvPr/>
        </p:nvSpPr>
        <p:spPr bwMode="auto">
          <a:xfrm>
            <a:off x="1008000" y="2700000"/>
            <a:ext cx="864001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200" dirty="0" smtClean="0">
                <a:solidFill>
                  <a:srgbClr val="0000CC"/>
                </a:solidFill>
              </a:rPr>
              <a:t>Черепахи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524299" name="Oval 11"/>
          <p:cNvSpPr>
            <a:spLocks noChangeAspect="1" noChangeArrowheads="1"/>
          </p:cNvSpPr>
          <p:nvPr/>
        </p:nvSpPr>
        <p:spPr bwMode="auto">
          <a:xfrm>
            <a:off x="6948000" y="2664000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Птицы</a:t>
            </a:r>
            <a:br>
              <a:rPr lang="ru-RU" sz="14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/>
            </a:r>
            <a:br>
              <a:rPr lang="ru-RU" sz="1600" dirty="0" smtClean="0">
                <a:solidFill>
                  <a:srgbClr val="0000CC"/>
                </a:solidFill>
              </a:rPr>
            </a:b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80000" y="2052000"/>
            <a:ext cx="3384000" cy="10618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66FF"/>
                </a:solidFill>
              </a:rPr>
              <a:t>птица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имеет клюв</a:t>
            </a:r>
            <a:r>
              <a:rPr lang="ru-RU" sz="1400" dirty="0" smtClean="0"/>
              <a:t>. 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Всякая </a:t>
            </a:r>
            <a:r>
              <a:rPr lang="ru-RU" sz="1400" dirty="0" smtClean="0">
                <a:solidFill>
                  <a:srgbClr val="FFFF00"/>
                </a:solidFill>
              </a:rPr>
              <a:t>черепаха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имеет клюв</a:t>
            </a:r>
            <a:r>
              <a:rPr lang="ru-RU" sz="1400" dirty="0" smtClean="0"/>
              <a:t>. 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Неужели всякая </a:t>
            </a:r>
            <a:r>
              <a:rPr lang="ru-RU" sz="1400" dirty="0" smtClean="0">
                <a:solidFill>
                  <a:srgbClr val="FFFF00"/>
                </a:solidFill>
              </a:rPr>
              <a:t>черепаха</a:t>
            </a:r>
            <a:r>
              <a:rPr lang="ru-RU" sz="1400" dirty="0" smtClean="0"/>
              <a:t> – </a:t>
            </a:r>
            <a:r>
              <a:rPr lang="ru-RU" sz="1400" dirty="0" smtClean="0">
                <a:solidFill>
                  <a:srgbClr val="FF66FF"/>
                </a:solidFill>
              </a:rPr>
              <a:t>птица</a:t>
            </a:r>
            <a:r>
              <a:rPr lang="ru-RU" sz="1400" dirty="0" smtClean="0"/>
              <a:t>?</a:t>
            </a:r>
            <a:r>
              <a:rPr lang="ru-RU" sz="1400" dirty="0" smtClean="0">
                <a:solidFill>
                  <a:srgbClr val="FF66FF"/>
                </a:solidFill>
              </a:rPr>
              <a:t> </a:t>
            </a:r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Но всякая </a:t>
            </a:r>
            <a:r>
              <a:rPr lang="ru-RU" sz="1400" dirty="0" smtClean="0">
                <a:solidFill>
                  <a:srgbClr val="FFFF00"/>
                </a:solidFill>
              </a:rPr>
              <a:t>утка</a:t>
            </a:r>
            <a:r>
              <a:rPr lang="en-US" sz="1400" dirty="0" smtClean="0"/>
              <a:t> </a:t>
            </a:r>
            <a:r>
              <a:rPr lang="ru-RU" sz="1400" dirty="0" smtClean="0"/>
              <a:t>тоже </a:t>
            </a:r>
            <a:r>
              <a:rPr lang="ru-RU" sz="1400" dirty="0" smtClean="0">
                <a:solidFill>
                  <a:srgbClr val="00FF00"/>
                </a:solidFill>
              </a:rPr>
              <a:t>имеет клюв</a:t>
            </a:r>
            <a:r>
              <a:rPr lang="ru-RU" sz="1400" dirty="0" smtClean="0"/>
              <a:t>, </a:t>
            </a:r>
            <a:endParaRPr lang="en-US" sz="1400" dirty="0" smtClean="0"/>
          </a:p>
          <a:p>
            <a:pPr algn="l">
              <a:lnSpc>
                <a:spcPct val="90000"/>
              </a:lnSpc>
            </a:pPr>
            <a:r>
              <a:rPr lang="ru-RU" sz="1400" dirty="0" smtClean="0"/>
              <a:t>→ и всякая </a:t>
            </a:r>
            <a:r>
              <a:rPr lang="ru-RU" sz="1400" dirty="0" smtClean="0">
                <a:solidFill>
                  <a:srgbClr val="FFFF00"/>
                </a:solidFill>
              </a:rPr>
              <a:t>утка</a:t>
            </a:r>
            <a:r>
              <a:rPr lang="ru-RU" sz="1400" dirty="0" smtClean="0"/>
              <a:t> таки </a:t>
            </a:r>
            <a:r>
              <a:rPr lang="ru-RU" sz="1400" dirty="0" smtClean="0">
                <a:solidFill>
                  <a:srgbClr val="FF66FF"/>
                </a:solidFill>
              </a:rPr>
              <a:t>птица</a:t>
            </a:r>
            <a:r>
              <a:rPr lang="ru-RU" sz="1400" dirty="0" smtClean="0"/>
              <a:t>.</a:t>
            </a:r>
          </a:p>
        </p:txBody>
      </p:sp>
      <p:sp>
        <p:nvSpPr>
          <p:cNvPr id="524292" name="Oval 4"/>
          <p:cNvSpPr>
            <a:spLocks noChangeAspect="1" noChangeArrowheads="1"/>
          </p:cNvSpPr>
          <p:nvPr/>
        </p:nvSpPr>
        <p:spPr bwMode="auto">
          <a:xfrm>
            <a:off x="7200000" y="3060000"/>
            <a:ext cx="504001" cy="50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400" dirty="0" smtClean="0">
                <a:solidFill>
                  <a:srgbClr val="0000CC"/>
                </a:solidFill>
              </a:rPr>
              <a:t>Утки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6" name="Oval 17"/>
          <p:cNvSpPr>
            <a:spLocks noChangeAspect="1" noChangeArrowheads="1"/>
          </p:cNvSpPr>
          <p:nvPr/>
        </p:nvSpPr>
        <p:spPr bwMode="auto">
          <a:xfrm>
            <a:off x="1836000" y="5220000"/>
            <a:ext cx="791999" cy="792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Числа,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кратные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трём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28" name="Oval 2"/>
          <p:cNvSpPr>
            <a:spLocks noChangeAspect="1" noChangeArrowheads="1"/>
          </p:cNvSpPr>
          <p:nvPr/>
        </p:nvSpPr>
        <p:spPr bwMode="auto">
          <a:xfrm>
            <a:off x="6804000" y="4752000"/>
            <a:ext cx="1656001" cy="165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CC"/>
                </a:solidFill>
              </a:rPr>
              <a:t>Чётные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CC"/>
                </a:solidFill>
              </a:rPr>
              <a:t>числа</a:t>
            </a: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29" name="Oval 18"/>
          <p:cNvSpPr>
            <a:spLocks noChangeAspect="1" noChangeArrowheads="1"/>
          </p:cNvSpPr>
          <p:nvPr/>
        </p:nvSpPr>
        <p:spPr bwMode="auto">
          <a:xfrm>
            <a:off x="7272000" y="5364000"/>
            <a:ext cx="1008000" cy="1008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Числа,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кратные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четырём</a:t>
            </a:r>
            <a:endParaRPr lang="ru-RU" sz="1200" dirty="0">
              <a:solidFill>
                <a:srgbClr val="0000CC"/>
              </a:solidFill>
            </a:endParaRPr>
          </a:p>
        </p:txBody>
      </p:sp>
      <p:sp>
        <p:nvSpPr>
          <p:cNvPr id="30" name="Oval 17"/>
          <p:cNvSpPr>
            <a:spLocks noChangeAspect="1" noChangeArrowheads="1"/>
          </p:cNvSpPr>
          <p:nvPr/>
        </p:nvSpPr>
        <p:spPr bwMode="auto">
          <a:xfrm>
            <a:off x="6660000" y="5256000"/>
            <a:ext cx="791999" cy="792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200" dirty="0" smtClean="0">
                <a:solidFill>
                  <a:srgbClr val="0000CC"/>
                </a:solidFill>
              </a:rPr>
              <a:t>Числа,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кратные,</a:t>
            </a:r>
            <a:br>
              <a:rPr lang="ru-RU" sz="1200" dirty="0" smtClean="0">
                <a:solidFill>
                  <a:srgbClr val="0000CC"/>
                </a:solidFill>
              </a:rPr>
            </a:br>
            <a:r>
              <a:rPr lang="ru-RU" sz="1200" dirty="0" smtClean="0">
                <a:solidFill>
                  <a:srgbClr val="0000CC"/>
                </a:solidFill>
              </a:rPr>
              <a:t>трём</a:t>
            </a:r>
            <a:endParaRPr lang="ru-RU" sz="1100" dirty="0">
              <a:solidFill>
                <a:srgbClr val="0000CC"/>
              </a:solidFill>
            </a:endParaRPr>
          </a:p>
        </p:txBody>
      </p:sp>
      <p:sp>
        <p:nvSpPr>
          <p:cNvPr id="2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Паралогизмы второй фигуры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двух утвердительных посылок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2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2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889 0 " pathEditMode="relative" ptsTypes="AA">
                                      <p:cBhvr>
                                        <p:cTn id="36" dur="2000" spd="-100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0486 0 " pathEditMode="relative" ptsTypes="AA">
                                      <p:cBhvr>
                                        <p:cTn id="38" dur="2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5 0 " pathEditMode="relative" ptsTypes="AA">
                                      <p:cBhvr>
                                        <p:cTn id="52" dur="2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663 0 " pathEditMode="relative" ptsTypes="AA">
                                      <p:cBhvr>
                                        <p:cTn id="54" dur="2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524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306" grpId="0" animBg="1"/>
      <p:bldP spid="524306" grpId="1" animBg="1"/>
      <p:bldP spid="524306" grpId="2" animBg="1"/>
      <p:bldP spid="21" grpId="0" build="p"/>
      <p:bldP spid="26" grpId="0" animBg="1"/>
      <p:bldP spid="26" grpId="1" animBg="1"/>
      <p:bldP spid="26" grpId="2" animBg="1"/>
      <p:bldP spid="26" grpId="3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0" grpId="3" animBg="1"/>
      <p:bldP spid="30" grpId="4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28988</TotalTime>
  <Words>10496</Words>
  <Application>Microsoft Office PowerPoint</Application>
  <PresentationFormat>Экран (4:3)</PresentationFormat>
  <Paragraphs>3297</Paragraphs>
  <Slides>177</Slides>
  <Notes>37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177</vt:i4>
      </vt:variant>
    </vt:vector>
  </HeadingPairs>
  <TitlesOfParts>
    <vt:vector size="178" baseType="lpstr">
      <vt:lpstr>Оформление по умолчанию</vt:lpstr>
      <vt:lpstr>Н. И. Бирюков, Д. С Горшенёв, О. М. Решетова  Основы формальной логики</vt:lpstr>
      <vt:lpstr>Простой категорический силлогизм</vt:lpstr>
      <vt:lpstr>Понятие категорического силлогизма</vt:lpstr>
      <vt:lpstr>Структура категорического силлогизма</vt:lpstr>
      <vt:lpstr>Структура категорического силлогизма</vt:lpstr>
      <vt:lpstr>Слайд 6</vt:lpstr>
      <vt:lpstr>Слайд 7</vt:lpstr>
      <vt:lpstr>Правила категорического силлогизма Правила терминов</vt:lpstr>
      <vt:lpstr>Правила категорического силлогизма Правило трёх терминов</vt:lpstr>
      <vt:lpstr>Правила категорического силлогизма Правило трёх терминов</vt:lpstr>
      <vt:lpstr>Правила категорического силлогизма Правило трёх терминов</vt:lpstr>
      <vt:lpstr>Правила категорического силлогизма Правило терминов</vt:lpstr>
      <vt:lpstr>Правила категорического силлогизма Правило среднего термина</vt:lpstr>
      <vt:lpstr>Правила категорического силлогизма Правило среднего термина</vt:lpstr>
      <vt:lpstr>Правила категорического силлогизма Правило терминов</vt:lpstr>
      <vt:lpstr>Правила категорического силлогизма Правило крайних терминов</vt:lpstr>
      <vt:lpstr>Правила категорического силлогизма Правило посылок</vt:lpstr>
      <vt:lpstr>Правила категорического силлогизма Правило утвердительной посылки</vt:lpstr>
      <vt:lpstr>Правила категорического силлогизма Правило утвердительной посылки</vt:lpstr>
      <vt:lpstr>Правила категорического силлогизма Правило утвердительной посылки</vt:lpstr>
      <vt:lpstr>Правила категорического силлогизма Правило двух утвердительных посылок</vt:lpstr>
      <vt:lpstr>Правила категорического силлогизма Правило двух утвердительных посылок</vt:lpstr>
      <vt:lpstr>Правила категорического силлогизма Правило двух утвердительных посылок</vt:lpstr>
      <vt:lpstr>Правила категорического силлогизма Правило двух утвердительных посылок</vt:lpstr>
      <vt:lpstr>Правила категорического силлогизма Правило двух утвердительных посылок</vt:lpstr>
      <vt:lpstr>Правила категорического силлогизма Правило двух утвердительных посылок</vt:lpstr>
      <vt:lpstr>Правила категорического силлогизма Правило посылок</vt:lpstr>
      <vt:lpstr>Правила категорического силлогизма Правило отрицательной посылки</vt:lpstr>
      <vt:lpstr>Правила категорического силлогизма Правило отрицательной посылки</vt:lpstr>
      <vt:lpstr>Правила категорического силлогизма Правило отрицательной посылки</vt:lpstr>
      <vt:lpstr>Правила категорического силлогизма Правило посылок</vt:lpstr>
      <vt:lpstr>Правила категорического силлогизма Правило общей посылки</vt:lpstr>
      <vt:lpstr>Правила категорического силлогизма Правило посылок</vt:lpstr>
      <vt:lpstr>Правила категорического силлогизма Правило частной посылки</vt:lpstr>
      <vt:lpstr>Правила категорического силлогизма Правило частной посылки</vt:lpstr>
      <vt:lpstr>Фигуры и модусы категорического силлогизма</vt:lpstr>
      <vt:lpstr>Фигуры и модусы категорического силлогизма</vt:lpstr>
      <vt:lpstr>Фигуры и модусы категорического силлогизма</vt:lpstr>
      <vt:lpstr>Фигуры и модусы категорического силлогизма</vt:lpstr>
      <vt:lpstr>Фигуры и модусы категорического силлогизма</vt:lpstr>
      <vt:lpstr>Фигуры и модусы категорического силлогизма</vt:lpstr>
      <vt:lpstr>Первая фигура простого категорического силлогизма</vt:lpstr>
      <vt:lpstr>Первая фигура  Правила первой фигуры</vt:lpstr>
      <vt:lpstr>Первая фигура Правила первой фигуры</vt:lpstr>
      <vt:lpstr>Первая фигура Назначение первой фигуры</vt:lpstr>
      <vt:lpstr>Первая фигура Модусы первой фигуры</vt:lpstr>
      <vt:lpstr>Модусы первой фигуры Модус Barbara</vt:lpstr>
      <vt:lpstr>Модусы первой фигуры Модус Barbara</vt:lpstr>
      <vt:lpstr>Модусы первой фигуры Модус Barbara</vt:lpstr>
      <vt:lpstr>Ослабленные модусы первой фигуры Модус Barbari</vt:lpstr>
      <vt:lpstr>Модусы первой фигуры Модус Celarent</vt:lpstr>
      <vt:lpstr>Модусы первой фигуры Модус Celarent</vt:lpstr>
      <vt:lpstr>Модусы первой фигуры Модус Celarent</vt:lpstr>
      <vt:lpstr>Ослабленные модусы первой фигуры Модус Celaront</vt:lpstr>
      <vt:lpstr>Модусы первой фигуры Модус Darii</vt:lpstr>
      <vt:lpstr>Модусы первой фигуры Модус Darii</vt:lpstr>
      <vt:lpstr>Модусы первой фигуры Модус Darii</vt:lpstr>
      <vt:lpstr>Модусы первой фигуры  Модус Ferio</vt:lpstr>
      <vt:lpstr>Модусы первой фигуры Модус Ferio</vt:lpstr>
      <vt:lpstr>Модусы первой фигуры Модус Ferio</vt:lpstr>
      <vt:lpstr>Паралогизмы категорической силлогистики</vt:lpstr>
      <vt:lpstr>Паралогизмы первой фигуры Ошибка отрицательной меньшей посылки</vt:lpstr>
      <vt:lpstr>Паралогизмы первой фигуры Ошибка отрицательной меньшей посылки</vt:lpstr>
      <vt:lpstr>Паралогизмы первой фигуры Ошибка отрицательной меньшей посылки</vt:lpstr>
      <vt:lpstr>Паралогизмы первой фигуры Ошибка отрицательной меньшей посылки</vt:lpstr>
      <vt:lpstr>Паралогизмы первой фигуры Ошибка отрицательной меньшей посылки</vt:lpstr>
      <vt:lpstr>Паралогизмы первой фигуры Ошибка отрицательной меньшей посылки</vt:lpstr>
      <vt:lpstr>Паралогизмы первой фигуры Ошибка отрицательной меньшей посылки</vt:lpstr>
      <vt:lpstr>Паралогизмы первой фигуры Ошибка отрицательной меньшей посылки</vt:lpstr>
      <vt:lpstr>Паралогизмы первой фигуры Ошибка частной бóльшей посылки</vt:lpstr>
      <vt:lpstr>Паралогизмы первой фигуры Ошибка частной бóльшей посылки</vt:lpstr>
      <vt:lpstr>Паралогизмы первой фигуры Ошибка частной бóльшей посылки</vt:lpstr>
      <vt:lpstr>Паралогизмы первой фигуры Ошибка частной бóльшей посылки</vt:lpstr>
      <vt:lpstr>Паралогизмы первой фигуры Ошибка частной бóльшей посылки</vt:lpstr>
      <vt:lpstr>Паралогизмы первой фигуры Ошибка частной бóльшей посылки</vt:lpstr>
      <vt:lpstr>Паралогизмы первой фигуры Ошибка частной бóльшей посылки</vt:lpstr>
      <vt:lpstr>Паралогизмы первой фигуры Ошибка частной бóльшей посылки</vt:lpstr>
      <vt:lpstr>Вторая фигура простого категорического силлогизма</vt:lpstr>
      <vt:lpstr>Вторая фигура Правила второй фигуры</vt:lpstr>
      <vt:lpstr>Вторая фигура Назначение второй фигуры</vt:lpstr>
      <vt:lpstr>Вторая фигура Модусы второй фигуры</vt:lpstr>
      <vt:lpstr>Модусы второй фигуры Модус Cesare</vt:lpstr>
      <vt:lpstr>Модусы второй фигуры Модус Cesare</vt:lpstr>
      <vt:lpstr>Модусы второй фигуры Модус Cesare</vt:lpstr>
      <vt:lpstr>Ослабленные модусы второй фигуры Модус Cesaro</vt:lpstr>
      <vt:lpstr>Модусы второй фигуры Модус Camestres</vt:lpstr>
      <vt:lpstr>Модусы второй фигуры Модус Camestres</vt:lpstr>
      <vt:lpstr>Модусы второй фигуры Модус Camestres</vt:lpstr>
      <vt:lpstr>Ослабленные модусы второй фигуры  Модус Camestros</vt:lpstr>
      <vt:lpstr>Модусы второй фигуры Модус Festino</vt:lpstr>
      <vt:lpstr>Модусы второй фигуры Модус Festino</vt:lpstr>
      <vt:lpstr>Модусы второй фигуры Модус Festino</vt:lpstr>
      <vt:lpstr>Модусы второй фигуры Модус Baroko</vt:lpstr>
      <vt:lpstr>Модусы второй фигуры Модус Baroko</vt:lpstr>
      <vt:lpstr>Модусы второй фигуры Модус Baroko</vt:lpstr>
      <vt:lpstr>Паралогизмы второй фигуры Ошибка двух утвердительных посылок</vt:lpstr>
      <vt:lpstr>Паралогизмы второй фигуры Ошибка двух утвердительных посылок</vt:lpstr>
      <vt:lpstr>Паралогизмы второй фигуры Ошибка двух утвердительных посылок</vt:lpstr>
      <vt:lpstr>Паралогизмы второй фигуры Ошибка двух утвердительных посылок</vt:lpstr>
      <vt:lpstr>Паралогизмы второй фигуры Ошибка частной бóльшей посылки</vt:lpstr>
      <vt:lpstr>Паралогизмы второй фигуры Ошибка частной бóльшей посылки</vt:lpstr>
      <vt:lpstr>Паралогизмы второй фигуры Ошибка частной бóльшей посылки</vt:lpstr>
      <vt:lpstr>Паралогизмы второй фигуры Ошибка частной бóльшей посылки</vt:lpstr>
      <vt:lpstr>Паралогизмы второй фигуры Ошибка частной бóльшей посылки</vt:lpstr>
      <vt:lpstr>Паралогизмы второй фигуры Ошибка частной бóльшей посылки</vt:lpstr>
      <vt:lpstr>Паралогизмы второй фигуры Ошибка частной бóльшей посылки</vt:lpstr>
      <vt:lpstr>Паралогизмы второй фигуры Ошибка частной бóльшей посылки</vt:lpstr>
      <vt:lpstr>Третья фигура простого категорического силлогизма</vt:lpstr>
      <vt:lpstr>Третья фигура Правила третьей фигуры</vt:lpstr>
      <vt:lpstr>Третья фигура Правила третьей фигуры</vt:lpstr>
      <vt:lpstr>Третья фигура Назначение третьей фигуры</vt:lpstr>
      <vt:lpstr>Третья фигура  Модусы третьей фигуры</vt:lpstr>
      <vt:lpstr>Модусы третьей фигуры Модус Darapti</vt:lpstr>
      <vt:lpstr>Модусы третьей фигуры Модус Darapti</vt:lpstr>
      <vt:lpstr>Модусы третьей фигуры Модус Darapti</vt:lpstr>
      <vt:lpstr>Модусы третьей фигуры Модус Disamis</vt:lpstr>
      <vt:lpstr>Модусы третьей фигуры Модус Disamis</vt:lpstr>
      <vt:lpstr>Модусы третьей фигуры Модус Disamis</vt:lpstr>
      <vt:lpstr>Модусы третьей фигуры Модус Datisi</vt:lpstr>
      <vt:lpstr>Модусы третьей фигуры Модус Datisi</vt:lpstr>
      <vt:lpstr>Модусы третьей фигуры Модус Datisi</vt:lpstr>
      <vt:lpstr>Модусы третьей фигуры Модус Felapton</vt:lpstr>
      <vt:lpstr>Модусы третьей фигуры Модус Felapton</vt:lpstr>
      <vt:lpstr>Модусы третьей фигуры Модус Felapton</vt:lpstr>
      <vt:lpstr>Модусы третьей фигуры Модус Bocardo</vt:lpstr>
      <vt:lpstr>Модусы третьей фигуры Модус Bocardo</vt:lpstr>
      <vt:lpstr>Модусы третьей фигуры Модус Bocardo</vt:lpstr>
      <vt:lpstr>Модусы третьей фигуры Модус Ferison</vt:lpstr>
      <vt:lpstr>Модусы третьей фигуры Модус Ferison</vt:lpstr>
      <vt:lpstr>Модусы третьей фигуры Модус Ferison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Паралогизмы третьей фигуры Ошибка отрицательной меньшей посылки</vt:lpstr>
      <vt:lpstr>Четвёртая фигура простого категорического силлогизма</vt:lpstr>
      <vt:lpstr>Четвёртая фигура Правила четвёртой фигуры</vt:lpstr>
      <vt:lpstr>Четвёртая фигура  Правила четвёртой фигуры</vt:lpstr>
      <vt:lpstr>Четвёртая фигура  Назначение четвёртой фигуры</vt:lpstr>
      <vt:lpstr>Четвёртая фигура Модусы четвёртой фигуры</vt:lpstr>
      <vt:lpstr>Модусы четвёртой фигуры Модус Bramantip</vt:lpstr>
      <vt:lpstr>Модусы четвёртой фигуры Модус Bramantip</vt:lpstr>
      <vt:lpstr>Модусы четвёртой фигуры Модус Bramantip</vt:lpstr>
      <vt:lpstr>Модусы четвёртой фигуры Модус Camenes</vt:lpstr>
      <vt:lpstr>Модусы четвёртой фигуры Модус Camenes</vt:lpstr>
      <vt:lpstr>Модусы четвёртой фигуры Модус Camenes</vt:lpstr>
      <vt:lpstr>Ослабленный модус четвёртой фигуры Модус Camenos</vt:lpstr>
      <vt:lpstr>Модусы четвёртой фигуры Модус Dimaris</vt:lpstr>
      <vt:lpstr>Модусы четвёртой фигуры Модус Dimaris</vt:lpstr>
      <vt:lpstr>Модусы четвёртой фигуры Модус Dimaris</vt:lpstr>
      <vt:lpstr>Модусы четвёртой фигуры Модус Fesapo</vt:lpstr>
      <vt:lpstr>Модусы четвёртой фигуры Модус Fesapo</vt:lpstr>
      <vt:lpstr>Модусы четвёртой фигуры Модус Fesapo</vt:lpstr>
      <vt:lpstr>Модусы четвёртой фигуры Модус Fresison</vt:lpstr>
      <vt:lpstr>Модусы четвёртой фигуры Модус Fresison</vt:lpstr>
      <vt:lpstr>Модусы четвёртой фигуры Модус Fresison</vt:lpstr>
      <vt:lpstr>Паралогизмы четвёртой фигуры Ошибка частной меньшей посылки  при утвердительной бóльшей посылке</vt:lpstr>
      <vt:lpstr>Паралогизмы четвёртой фигуры Ошибка частной меньшей посылки  при утвердительной бóльшей посылке</vt:lpstr>
      <vt:lpstr>Паралогизмы четвёртой фигуры Ошибка частной меньшей посылки  при утвердительной бóльшей посылке</vt:lpstr>
      <vt:lpstr>Паралогизмы четвёртой фигуры Ошибка частной меньшей посылки  при утвердительной бóльшей посылке</vt:lpstr>
      <vt:lpstr>Паралогизмы четвёртой фигуры Ошибка частной меньшей посылки  при утвердительной бóльшей посылке</vt:lpstr>
      <vt:lpstr>Паралогизмы четвёртой фигуры Ошибка частной меньшей посылки  при утвердительной бóльшей посылке</vt:lpstr>
      <vt:lpstr>Паралогизмы четвёртой фигуры Ошибка частной бóльшей посылки  при наличии отрицательной посылки</vt:lpstr>
      <vt:lpstr>Паралогизмы четвёртой фигуры Ошибка частной бóльшей посылки  при наличии отрицательной посылки</vt:lpstr>
      <vt:lpstr>Паралогизмы четвёртой фигуры Ошибка частной бóльшей посылки  при наличии отрицательной посылки</vt:lpstr>
      <vt:lpstr>Паралогизмы четвёртой фигуры Ошибка частной бóльшей посылки  при наличии отрицательной посылки</vt:lpstr>
      <vt:lpstr>Паралогизмы четвёртой фигуры Ошибка частной бóльшей посылки  при наличии отрицательной посылки</vt:lpstr>
      <vt:lpstr>Паралогизмы четвёртой фигуры Ошибка частной бóльшей посылки  при наличии отрицательной посылки</vt:lpstr>
      <vt:lpstr>Фигуры категорического силлогизма Назначение фигур</vt:lpstr>
      <vt:lpstr>Слайд 177</vt:lpstr>
    </vt:vector>
  </TitlesOfParts>
  <Company>МГИМО / MGIMO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формальной логики: мультимедийное учебное пособие</dc:title>
  <dc:subject>Тема 6. Простой категорический силлогизм</dc:subject>
  <dc:creator>Николай Бирюков, Дмитрий Горшенев, Ольга Решетова</dc:creator>
  <dc:description>Редакция марта 2025 г.</dc:description>
  <cp:lastModifiedBy>NICK</cp:lastModifiedBy>
  <cp:revision>1624</cp:revision>
  <cp:lastPrinted>2025-02-14T20:16:57Z</cp:lastPrinted>
  <dcterms:created xsi:type="dcterms:W3CDTF">2004-09-28T22:15:44Z</dcterms:created>
  <dcterms:modified xsi:type="dcterms:W3CDTF">2025-03-23T13:56:53Z</dcterms:modified>
</cp:coreProperties>
</file>